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641" r:id="rId3"/>
    <p:sldId id="380" r:id="rId4"/>
    <p:sldId id="381" r:id="rId5"/>
    <p:sldId id="382" r:id="rId6"/>
    <p:sldId id="392" r:id="rId7"/>
    <p:sldId id="553" r:id="rId8"/>
    <p:sldId id="524" r:id="rId9"/>
    <p:sldId id="526" r:id="rId10"/>
    <p:sldId id="649" r:id="rId11"/>
    <p:sldId id="648" r:id="rId12"/>
    <p:sldId id="650" r:id="rId13"/>
    <p:sldId id="642" r:id="rId14"/>
    <p:sldId id="651" r:id="rId15"/>
    <p:sldId id="658" r:id="rId16"/>
    <p:sldId id="643" r:id="rId17"/>
    <p:sldId id="652" r:id="rId18"/>
    <p:sldId id="653" r:id="rId19"/>
    <p:sldId id="661" r:id="rId20"/>
    <p:sldId id="662" r:id="rId21"/>
    <p:sldId id="646" r:id="rId22"/>
    <p:sldId id="531" r:id="rId23"/>
    <p:sldId id="525" r:id="rId24"/>
    <p:sldId id="639" r:id="rId25"/>
    <p:sldId id="532" r:id="rId26"/>
    <p:sldId id="538" r:id="rId27"/>
    <p:sldId id="541" r:id="rId28"/>
    <p:sldId id="657" r:id="rId29"/>
    <p:sldId id="537" r:id="rId30"/>
    <p:sldId id="640" r:id="rId31"/>
    <p:sldId id="522" r:id="rId32"/>
    <p:sldId id="530" r:id="rId33"/>
    <p:sldId id="540" r:id="rId34"/>
    <p:sldId id="566" r:id="rId35"/>
    <p:sldId id="567" r:id="rId36"/>
    <p:sldId id="568" r:id="rId37"/>
    <p:sldId id="572" r:id="rId38"/>
    <p:sldId id="536" r:id="rId39"/>
    <p:sldId id="573" r:id="rId40"/>
    <p:sldId id="660" r:id="rId41"/>
    <p:sldId id="655" r:id="rId42"/>
    <p:sldId id="656" r:id="rId43"/>
    <p:sldId id="539" r:id="rId44"/>
    <p:sldId id="636" r:id="rId45"/>
    <p:sldId id="552" r:id="rId46"/>
    <p:sldId id="546" r:id="rId47"/>
    <p:sldId id="547" r:id="rId48"/>
    <p:sldId id="555" r:id="rId49"/>
    <p:sldId id="554" r:id="rId50"/>
    <p:sldId id="613" r:id="rId51"/>
    <p:sldId id="64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3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702"/>
  </p:normalViewPr>
  <p:slideViewPr>
    <p:cSldViewPr snapToGrid="0">
      <p:cViewPr varScale="1">
        <p:scale>
          <a:sx n="113" d="100"/>
          <a:sy n="113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663CE-7C94-4748-A643-5BDD7CF83516}" type="datetimeFigureOut">
              <a:rPr lang="en-US" smtClean="0"/>
              <a:t>5/11/25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131EB-312E-874F-AED7-189E7EF4D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9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131EB-312E-874F-AED7-189E7EF4DE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94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131EB-312E-874F-AED7-189E7EF4DE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8CA87-931C-E1FC-26A4-BF8F6E746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8E305-0235-635B-338C-98200FCDA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6B5F4-088C-4D92-2A51-DB1804211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1324-5EDC-8447-B210-E10EB8FE1CFA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9870C-415C-3AC1-B5F9-55D0BA35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70064-BF91-CF37-39DC-DAF21A56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17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2ECF2-F93B-2327-957D-A7BCE76DA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D7E1BA-A36E-0E8F-9B94-4105818E2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DEF88-BFC9-4F3E-EE88-0A2FB3C6D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8054-F11C-1142-8631-6262FA1325D5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A154E-2885-DCAE-E905-2C30917A6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9341B-FF21-2E2A-5DBE-76A1CCA49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03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F0AECF-DA4F-25CD-2A37-DB6E07411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BF42C-8824-48BC-1862-2B3BD1A89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7F66D-6664-C678-1377-27680BF8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E369-2E0C-B34E-ABB0-9347513E938E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450AB-5079-7F02-3D64-C0BA0F1F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9A7FF-81FD-D506-10F6-D7BA33AD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12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CCACC-D597-029A-79C0-DAC8E13D7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278CB-177D-1B35-4BB1-DA204983D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63FF-F655-676B-4AF0-E0936E00E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CAE33-101E-0346-84B2-776F23AD6B4A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0CCE8-2A6C-078A-0325-2D44262B2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B3279-09D8-F8FE-6160-FB2F2D64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C3762E06-4AC9-684A-AA57-E8646A7B6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2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121E-E0AB-747E-B55A-1F8D1ECF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B05BA-EA60-2D18-B020-0E86EF3E3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B5476-63AC-A06E-DD62-CD3A2046C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1E53-68D7-D54B-A960-EC421A23ACA8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7EF01-74F0-470C-743D-F8CFBF95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DA99F-141C-A28F-0BFE-4A60647A5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07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250C-802E-4C42-CFF3-5952387F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7EA0-523A-78EB-A43A-3CEE9BBE17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F890C-1B68-1501-D6AF-F2EAC5DA5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B47E5-949D-3961-BB37-4254C4601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ED4FF-3090-5144-9354-6321A411408F}" type="datetime1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5F54E-138C-5D64-D3B2-09A910AEB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0D017-6E34-8A88-48FE-443ABA980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95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4D25-E08D-D768-98EC-B422A7B3B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848AA-9F52-3739-FD9F-FA7B6127F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BB270-DA81-21D5-6FD9-77E5B3DB2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3BAAE3-7DCB-AFDC-3DD5-71CE9825B9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CB5288-0E98-6C07-E237-1FCB366E5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C82CA1-CCC6-6949-C0ED-F3DCE93E1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B000-0D68-CD4B-9741-A1CB26811398}" type="datetime1">
              <a:rPr lang="en-US" smtClean="0"/>
              <a:t>5/11/25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72EECA-E81E-FA57-6232-7EBF9EF21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4798A9-74CA-0CF6-4B7F-6D66DD6E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7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FA420-4E87-D98F-9A78-81CF6283A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A8D270-861F-A35C-7001-9CCA3E1F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987A-92D3-024E-9586-721D53DFFDB0}" type="datetime1">
              <a:rPr lang="en-US" smtClean="0"/>
              <a:t>5/11/25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32A2D-A0D9-15CB-6EDC-0D8B1D647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582E7-5F2F-526E-727C-68AC64D6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C3762E06-4AC9-684A-AA57-E8646A7B6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3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F7A2D-ECC7-2749-C287-DB211D761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63E5-C02F-EE49-A61B-570A77F21ECD}" type="datetime1">
              <a:rPr lang="en-US" smtClean="0"/>
              <a:t>5/11/25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321C52-194F-669E-AE1B-9184F90E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21F3B-7436-7A3B-DC41-F0302A10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2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7768-6D9B-4A07-6D19-CC88A2DAA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AE1A8-F128-34B9-8E50-D1FE8CB1A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983E2-B8FD-CF61-C7CB-888B1C52B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267E3-DAB2-7B75-5AA1-B3A21539E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87221-CC80-794F-835F-F71180FA30D9}" type="datetime1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16396-6469-5A2F-898B-D8DECED9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D1E2D-5841-B332-1FD2-87FB11BF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12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B85DB-ADBD-5B38-56A2-6131EEC6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AF982F-3CBF-44D9-06C6-A4F06B290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777F1-155E-AB76-B1B1-1D0A051D9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E658A-393A-32D2-DFDD-EEE34285B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C41E3-5F73-994E-8920-76803E83EE87}" type="datetime1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679CE-8F81-3BDD-07E1-B9AD93221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347AC-744F-28D4-F05A-EBAEC75AC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66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2A3C55-C086-A0C1-6497-B0F8D978B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C420C-0F96-5C77-4C8E-1B83ED77B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D64F8-4FB9-9536-06B5-2C96BBD1D9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C1AFE-5318-1742-8408-ADA52D534702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04A03-EB03-E5D0-1DFF-138BF7769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5EBD0-014E-E429-D6FE-9A1D096C8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73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53.sv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CE59C4BF-6124-A61F-E65A-13F01A869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910" t="17781" r="7716" b="17032"/>
          <a:stretch/>
        </p:blipFill>
        <p:spPr>
          <a:xfrm>
            <a:off x="1762912" y="0"/>
            <a:ext cx="8666168" cy="6858000"/>
          </a:xfrm>
          <a:prstGeom prst="rect">
            <a:avLst/>
          </a:prstGeom>
        </p:spPr>
      </p:pic>
      <p:sp>
        <p:nvSpPr>
          <p:cNvPr id="5" name="Rectangle: Rounded Corners 10">
            <a:extLst>
              <a:ext uri="{FF2B5EF4-FFF2-40B4-BE49-F238E27FC236}">
                <a16:creationId xmlns:a16="http://schemas.microsoft.com/office/drawing/2014/main" id="{3FD63635-C79F-E1B7-E05A-76B5B12A1974}"/>
              </a:ext>
            </a:extLst>
          </p:cNvPr>
          <p:cNvSpPr/>
          <p:nvPr/>
        </p:nvSpPr>
        <p:spPr>
          <a:xfrm>
            <a:off x="230798" y="2709850"/>
            <a:ext cx="11730397" cy="1548913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E1650-61B8-5DF2-58E4-365AD043C9C8}"/>
              </a:ext>
            </a:extLst>
          </p:cNvPr>
          <p:cNvSpPr txBox="1"/>
          <p:nvPr/>
        </p:nvSpPr>
        <p:spPr>
          <a:xfrm>
            <a:off x="230798" y="2712826"/>
            <a:ext cx="11730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Practical Guide to Modeling with Higher-order Networks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24141-373E-0412-4E41-EDD7C7ED6934}"/>
              </a:ext>
            </a:extLst>
          </p:cNvPr>
          <p:cNvSpPr txBox="1"/>
          <p:nvPr/>
        </p:nvSpPr>
        <p:spPr>
          <a:xfrm>
            <a:off x="4819364" y="3297601"/>
            <a:ext cx="2553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Nicholas W. Landry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41253-5571-F4D8-477A-BDA49FE0DAE7}"/>
              </a:ext>
            </a:extLst>
          </p:cNvPr>
          <p:cNvSpPr txBox="1"/>
          <p:nvPr/>
        </p:nvSpPr>
        <p:spPr>
          <a:xfrm>
            <a:off x="4480488" y="3806201"/>
            <a:ext cx="3220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University of Virginia</a:t>
            </a:r>
          </a:p>
        </p:txBody>
      </p:sp>
      <p:pic>
        <p:nvPicPr>
          <p:cNvPr id="3" name="Picture 2" descr="A black and orange logo&#10;&#10;Description automatically generated">
            <a:extLst>
              <a:ext uri="{FF2B5EF4-FFF2-40B4-BE49-F238E27FC236}">
                <a16:creationId xmlns:a16="http://schemas.microsoft.com/office/drawing/2014/main" id="{03454779-195C-5F7F-E5DE-03710FAAA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1661" y="5633840"/>
            <a:ext cx="2079534" cy="1103227"/>
          </a:xfrm>
          <a:prstGeom prst="rect">
            <a:avLst/>
          </a:prstGeom>
        </p:spPr>
      </p:pic>
      <p:pic>
        <p:nvPicPr>
          <p:cNvPr id="11" name="Picture 2" descr="School Brand Resources — School of Data Science">
            <a:extLst>
              <a:ext uri="{FF2B5EF4-FFF2-40B4-BE49-F238E27FC236}">
                <a16:creationId xmlns:a16="http://schemas.microsoft.com/office/drawing/2014/main" id="{392A9B49-50BA-6441-4B3C-565930238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97" y="5633840"/>
            <a:ext cx="3335741" cy="110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CA85EF-F267-26A8-FFBF-D300670C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44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CD714-3027-1109-8FEB-F990150ED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hypergraphs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7C743-6397-1366-4A3C-0A1AA71BF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1918" cy="4351338"/>
          </a:xfrm>
        </p:spPr>
        <p:txBody>
          <a:bodyPr>
            <a:normAutofit/>
          </a:bodyPr>
          <a:lstStyle/>
          <a:p>
            <a:r>
              <a:rPr lang="en-US" dirty="0"/>
              <a:t>Each hyperedge</a:t>
            </a:r>
          </a:p>
          <a:p>
            <a:pPr lvl="1"/>
            <a:r>
              <a:rPr lang="en-US" dirty="0"/>
              <a:t>is a set, e.g., {1, 2, 3}</a:t>
            </a:r>
          </a:p>
          <a:p>
            <a:pPr lvl="1"/>
            <a:r>
              <a:rPr lang="en-US" dirty="0"/>
              <a:t>is a multiset for </a:t>
            </a:r>
            <a:r>
              <a:rPr lang="en-US" i="1" dirty="0"/>
              <a:t>loopy</a:t>
            </a:r>
            <a:r>
              <a:rPr lang="en-US" dirty="0"/>
              <a:t> hyperedges, e.g., {1, 1, 3}</a:t>
            </a:r>
          </a:p>
          <a:p>
            <a:r>
              <a:rPr lang="en-US" dirty="0"/>
              <a:t>The collection of hyperedges</a:t>
            </a:r>
          </a:p>
          <a:p>
            <a:pPr lvl="1"/>
            <a:r>
              <a:rPr lang="en-US" dirty="0"/>
              <a:t>is a set for </a:t>
            </a:r>
            <a:r>
              <a:rPr lang="en-US" i="1" dirty="0"/>
              <a:t>simple</a:t>
            </a:r>
            <a:r>
              <a:rPr lang="en-US" dirty="0"/>
              <a:t> hypergraphs, e.g., {{1, 2, 3}, {3, 4}}</a:t>
            </a:r>
          </a:p>
          <a:p>
            <a:pPr lvl="1"/>
            <a:r>
              <a:rPr lang="en-US" dirty="0"/>
              <a:t>a multiset for hypergraphs with </a:t>
            </a:r>
            <a:r>
              <a:rPr lang="en-US" dirty="0" err="1"/>
              <a:t>multiedges</a:t>
            </a:r>
            <a:r>
              <a:rPr lang="en-US" dirty="0"/>
              <a:t>, e.g., [{1, 2, 3}, {1, 2, 3}]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4BD83-9300-F8B3-6C3F-6FBF6B18C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483BCB2-3ADE-6202-5710-717640681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754" t="15934" r="23606" b="14706"/>
          <a:stretch/>
        </p:blipFill>
        <p:spPr>
          <a:xfrm>
            <a:off x="7126940" y="1048930"/>
            <a:ext cx="4633763" cy="47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36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C635-9F96-9F21-D282-84396E0D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hypergraphs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5435E2-58F7-FB3D-2998-D3AAAF51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F581A5-06DF-1F86-B551-AA44B41B167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300152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directed hyperedge represents incoming and outgoing interactions (think: chemical reactions, emails, etc.)</a:t>
            </a:r>
          </a:p>
          <a:p>
            <a:pPr lvl="1"/>
            <a:r>
              <a:rPr lang="en-US" dirty="0"/>
              <a:t>is an ordered pair: the </a:t>
            </a:r>
            <a:r>
              <a:rPr lang="en-US" i="1" dirty="0"/>
              <a:t>tail</a:t>
            </a:r>
            <a:r>
              <a:rPr lang="en-US" dirty="0"/>
              <a:t> and </a:t>
            </a:r>
            <a:r>
              <a:rPr lang="en-US" i="1" dirty="0"/>
              <a:t>head.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tail </a:t>
            </a:r>
            <a:r>
              <a:rPr lang="en-US" dirty="0"/>
              <a:t>is the set of inputs, e.g., {1, 2, 3}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head </a:t>
            </a:r>
            <a:r>
              <a:rPr lang="en-US" dirty="0"/>
              <a:t>is the set of outputs, e.g., {3, 4, 5}</a:t>
            </a:r>
          </a:p>
          <a:p>
            <a:pPr lvl="1"/>
            <a:r>
              <a:rPr lang="en-US" dirty="0"/>
              <a:t>The head and tail can overlap.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BC66674-4FC2-E5D0-A360-E994542EB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374" t="15626" r="21765" b="13478"/>
          <a:stretch/>
        </p:blipFill>
        <p:spPr>
          <a:xfrm>
            <a:off x="7138352" y="1027906"/>
            <a:ext cx="5053648" cy="498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7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0DDF7-A95E-CAF4-84CF-D0E401D67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4B86-7A05-7924-DD58-9DDE58490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6A69B9-04C6-90BE-C14C-294BF9322D24}"/>
              </a:ext>
            </a:extLst>
          </p:cNvPr>
          <p:cNvSpPr txBox="1"/>
          <p:nvPr/>
        </p:nvSpPr>
        <p:spPr>
          <a:xfrm>
            <a:off x="755601" y="2828835"/>
            <a:ext cx="6461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bipartite network is a network with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nodes</a:t>
            </a:r>
            <a:r>
              <a:rPr lang="en-US" sz="2400" dirty="0"/>
              <a:t> of two different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edges</a:t>
            </a:r>
            <a:r>
              <a:rPr lang="en-US" sz="2400" dirty="0"/>
              <a:t> which connect nodes of different types (nodes of the same type cannot be connected)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CE3CD9-FD87-B2BA-DCA0-894C2C2DF151}"/>
              </a:ext>
            </a:extLst>
          </p:cNvPr>
          <p:cNvCxnSpPr>
            <a:cxnSpLocks/>
          </p:cNvCxnSpPr>
          <p:nvPr/>
        </p:nvCxnSpPr>
        <p:spPr>
          <a:xfrm flipH="1" flipV="1">
            <a:off x="8055316" y="2325169"/>
            <a:ext cx="1622268" cy="663778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276338-81D7-EF92-D2A7-FAB8E29A766F}"/>
              </a:ext>
            </a:extLst>
          </p:cNvPr>
          <p:cNvCxnSpPr>
            <a:cxnSpLocks/>
          </p:cNvCxnSpPr>
          <p:nvPr/>
        </p:nvCxnSpPr>
        <p:spPr>
          <a:xfrm flipH="1">
            <a:off x="8077563" y="2988947"/>
            <a:ext cx="1600021" cy="138091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5507B3-9495-6805-2A91-EE9B2EB52433}"/>
              </a:ext>
            </a:extLst>
          </p:cNvPr>
          <p:cNvCxnSpPr>
            <a:cxnSpLocks/>
          </p:cNvCxnSpPr>
          <p:nvPr/>
        </p:nvCxnSpPr>
        <p:spPr>
          <a:xfrm flipH="1">
            <a:off x="8077578" y="2988947"/>
            <a:ext cx="1600006" cy="922721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0CCFC4-5B18-26A5-5A51-CD8CE4F19080}"/>
              </a:ext>
            </a:extLst>
          </p:cNvPr>
          <p:cNvCxnSpPr>
            <a:cxnSpLocks/>
          </p:cNvCxnSpPr>
          <p:nvPr/>
        </p:nvCxnSpPr>
        <p:spPr>
          <a:xfrm flipH="1" flipV="1">
            <a:off x="8077563" y="3899045"/>
            <a:ext cx="1596319" cy="372408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D034E7-5ACE-C677-6527-7CF872317307}"/>
              </a:ext>
            </a:extLst>
          </p:cNvPr>
          <p:cNvCxnSpPr>
            <a:cxnSpLocks/>
          </p:cNvCxnSpPr>
          <p:nvPr/>
        </p:nvCxnSpPr>
        <p:spPr>
          <a:xfrm flipH="1">
            <a:off x="8070355" y="4271453"/>
            <a:ext cx="1603527" cy="41257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6FBECB3-30F4-DEE9-D631-946B0F080D67}"/>
              </a:ext>
            </a:extLst>
          </p:cNvPr>
          <p:cNvSpPr/>
          <p:nvPr/>
        </p:nvSpPr>
        <p:spPr>
          <a:xfrm>
            <a:off x="7905489" y="2156479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F95097-07B4-C608-69FD-8513F6DA07D4}"/>
              </a:ext>
            </a:extLst>
          </p:cNvPr>
          <p:cNvSpPr/>
          <p:nvPr/>
        </p:nvSpPr>
        <p:spPr>
          <a:xfrm>
            <a:off x="7905489" y="4493465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A1CA4BE-9881-8932-0720-94D3B9F98603}"/>
              </a:ext>
            </a:extLst>
          </p:cNvPr>
          <p:cNvSpPr/>
          <p:nvPr/>
        </p:nvSpPr>
        <p:spPr>
          <a:xfrm>
            <a:off x="7905489" y="2935499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82B3BE-A517-6640-3CCE-9C27743958D1}"/>
              </a:ext>
            </a:extLst>
          </p:cNvPr>
          <p:cNvSpPr/>
          <p:nvPr/>
        </p:nvSpPr>
        <p:spPr>
          <a:xfrm>
            <a:off x="7905489" y="3714445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147C8AF-CFE0-0242-8B53-D0D1AB74FC9B}"/>
              </a:ext>
            </a:extLst>
          </p:cNvPr>
          <p:cNvSpPr/>
          <p:nvPr/>
        </p:nvSpPr>
        <p:spPr>
          <a:xfrm>
            <a:off x="9431625" y="2804072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916B18C-39A1-4EAE-C34F-8487A2E11A5B}"/>
              </a:ext>
            </a:extLst>
          </p:cNvPr>
          <p:cNvSpPr/>
          <p:nvPr/>
        </p:nvSpPr>
        <p:spPr>
          <a:xfrm>
            <a:off x="9431625" y="4091285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C072C4-4DF0-D24F-6981-96BDD841808F}"/>
              </a:ext>
            </a:extLst>
          </p:cNvPr>
          <p:cNvSpPr txBox="1"/>
          <p:nvPr/>
        </p:nvSpPr>
        <p:spPr>
          <a:xfrm>
            <a:off x="7605294" y="1385597"/>
            <a:ext cx="930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1 nodes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48D5F2-9C32-8092-C8C3-09AE783C9A08}"/>
              </a:ext>
            </a:extLst>
          </p:cNvPr>
          <p:cNvSpPr txBox="1"/>
          <p:nvPr/>
        </p:nvSpPr>
        <p:spPr>
          <a:xfrm>
            <a:off x="9148948" y="1385597"/>
            <a:ext cx="930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2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874A1-079B-E572-58E9-FAD8F5FE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4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EA90-727F-EFBB-9D9D-44CC3930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7E3EC-F3AB-889C-F378-301C8024E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AB46C-19C0-A621-944A-F8F4420DA46B}"/>
              </a:ext>
            </a:extLst>
          </p:cNvPr>
          <p:cNvSpPr txBox="1"/>
          <p:nvPr/>
        </p:nvSpPr>
        <p:spPr>
          <a:xfrm>
            <a:off x="669851" y="2705725"/>
            <a:ext cx="108522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/>
              <a:t>When should we use higher-order networks to model?</a:t>
            </a:r>
          </a:p>
        </p:txBody>
      </p:sp>
    </p:spTree>
    <p:extLst>
      <p:ext uri="{BB962C8B-B14F-4D97-AF65-F5344CB8AC3E}">
        <p14:creationId xmlns:p14="http://schemas.microsoft.com/office/powerpoint/2010/main" val="1258020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AFE7FD-7275-7358-D6A5-E46568620011}"/>
              </a:ext>
            </a:extLst>
          </p:cNvPr>
          <p:cNvCxnSpPr>
            <a:cxnSpLocks/>
          </p:cNvCxnSpPr>
          <p:nvPr/>
        </p:nvCxnSpPr>
        <p:spPr>
          <a:xfrm>
            <a:off x="5860278" y="1870075"/>
            <a:ext cx="528484" cy="1214797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04023A-4C1D-CE4D-601C-636EBD38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Intrinsically higher-order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D4C31-AC35-8C63-2316-E4E8E8C4C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Co-authorship networks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Chemical reactions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65DE8-5361-8B88-5B26-AE7314F6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129BE6-2B24-058C-FE5C-AFD1A326A346}"/>
              </a:ext>
            </a:extLst>
          </p:cNvPr>
          <p:cNvCxnSpPr>
            <a:cxnSpLocks/>
          </p:cNvCxnSpPr>
          <p:nvPr/>
        </p:nvCxnSpPr>
        <p:spPr>
          <a:xfrm flipH="1" flipV="1">
            <a:off x="5849935" y="1870075"/>
            <a:ext cx="1579925" cy="18238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BA6EA1-C47F-3F49-00B1-8B3A868C56E4}"/>
              </a:ext>
            </a:extLst>
          </p:cNvPr>
          <p:cNvCxnSpPr>
            <a:cxnSpLocks/>
          </p:cNvCxnSpPr>
          <p:nvPr/>
        </p:nvCxnSpPr>
        <p:spPr>
          <a:xfrm flipH="1">
            <a:off x="6379100" y="2052459"/>
            <a:ext cx="1051441" cy="103241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76699DB-D9D4-753F-9CA1-1AE03E1121D8}"/>
              </a:ext>
            </a:extLst>
          </p:cNvPr>
          <p:cNvSpPr/>
          <p:nvPr/>
        </p:nvSpPr>
        <p:spPr>
          <a:xfrm>
            <a:off x="5668232" y="1687691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C7D038-0BA9-07FC-9746-22B15DF582CF}"/>
              </a:ext>
            </a:extLst>
          </p:cNvPr>
          <p:cNvSpPr/>
          <p:nvPr/>
        </p:nvSpPr>
        <p:spPr>
          <a:xfrm>
            <a:off x="6196716" y="2902488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ADA5AB-3196-E86C-6C47-080F274BB898}"/>
              </a:ext>
            </a:extLst>
          </p:cNvPr>
          <p:cNvSpPr/>
          <p:nvPr/>
        </p:nvSpPr>
        <p:spPr>
          <a:xfrm>
            <a:off x="7248157" y="1870075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05856F-5A1A-9FA7-B1A8-AD908359B4E8}"/>
              </a:ext>
            </a:extLst>
          </p:cNvPr>
          <p:cNvSpPr/>
          <p:nvPr/>
        </p:nvSpPr>
        <p:spPr>
          <a:xfrm>
            <a:off x="9677584" y="1687691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FAB02C-530B-6D92-4EDF-653BBD06F02A}"/>
              </a:ext>
            </a:extLst>
          </p:cNvPr>
          <p:cNvSpPr/>
          <p:nvPr/>
        </p:nvSpPr>
        <p:spPr>
          <a:xfrm>
            <a:off x="10206068" y="2902488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F6CB3D2-2B84-2525-D567-C274F075E784}"/>
              </a:ext>
            </a:extLst>
          </p:cNvPr>
          <p:cNvSpPr/>
          <p:nvPr/>
        </p:nvSpPr>
        <p:spPr>
          <a:xfrm>
            <a:off x="11257509" y="1870075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71EE63-7029-E9B5-5839-1A479D9FFB85}"/>
              </a:ext>
            </a:extLst>
          </p:cNvPr>
          <p:cNvSpPr/>
          <p:nvPr/>
        </p:nvSpPr>
        <p:spPr>
          <a:xfrm>
            <a:off x="9318250" y="1169894"/>
            <a:ext cx="2505171" cy="2407024"/>
          </a:xfrm>
          <a:prstGeom prst="ellipse">
            <a:avLst/>
          </a:prstGeom>
          <a:solidFill>
            <a:schemeClr val="accent6">
              <a:alpha val="4998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Paper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0CC720-68AF-6CC4-3BE9-2B14DAE5B8D2}"/>
              </a:ext>
            </a:extLst>
          </p:cNvPr>
          <p:cNvSpPr txBox="1"/>
          <p:nvPr/>
        </p:nvSpPr>
        <p:spPr>
          <a:xfrm>
            <a:off x="6868700" y="2519986"/>
            <a:ext cx="90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Paper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78AC9E-3C11-D5F5-133F-32F13F973B4A}"/>
              </a:ext>
            </a:extLst>
          </p:cNvPr>
          <p:cNvSpPr txBox="1"/>
          <p:nvPr/>
        </p:nvSpPr>
        <p:spPr>
          <a:xfrm>
            <a:off x="6251354" y="1590437"/>
            <a:ext cx="90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Paper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CCD33F-F039-3A89-35A0-3148CE46791D}"/>
              </a:ext>
            </a:extLst>
          </p:cNvPr>
          <p:cNvSpPr txBox="1"/>
          <p:nvPr/>
        </p:nvSpPr>
        <p:spPr>
          <a:xfrm>
            <a:off x="5233230" y="2373406"/>
            <a:ext cx="90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Paper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E7074A-6490-7AFD-9BDE-A4DA4DB19014}"/>
              </a:ext>
            </a:extLst>
          </p:cNvPr>
          <p:cNvSpPr txBox="1"/>
          <p:nvPr/>
        </p:nvSpPr>
        <p:spPr>
          <a:xfrm>
            <a:off x="8256579" y="1565879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≠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9DB195-0E71-6DC1-0359-D5550AD544D4}"/>
              </a:ext>
            </a:extLst>
          </p:cNvPr>
          <p:cNvCxnSpPr>
            <a:cxnSpLocks/>
          </p:cNvCxnSpPr>
          <p:nvPr/>
        </p:nvCxnSpPr>
        <p:spPr>
          <a:xfrm>
            <a:off x="9129071" y="4635882"/>
            <a:ext cx="1116872" cy="86680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B6E250-04A0-0572-2CB1-79D3C371A54C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9129071" y="4603394"/>
            <a:ext cx="1102099" cy="1978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577F87-640D-4F3A-1079-12EFB1747D6E}"/>
              </a:ext>
            </a:extLst>
          </p:cNvPr>
          <p:cNvCxnSpPr>
            <a:cxnSpLocks/>
            <a:endCxn id="44" idx="3"/>
          </p:cNvCxnSpPr>
          <p:nvPr/>
        </p:nvCxnSpPr>
        <p:spPr>
          <a:xfrm flipV="1">
            <a:off x="9129071" y="4700381"/>
            <a:ext cx="1142272" cy="86290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E8A530-1252-93C8-27FD-41C6C43677A1}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9127829" y="5586970"/>
            <a:ext cx="1103341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33">
            <a:extLst>
              <a:ext uri="{FF2B5EF4-FFF2-40B4-BE49-F238E27FC236}">
                <a16:creationId xmlns:a16="http://schemas.microsoft.com/office/drawing/2014/main" id="{57834128-100B-4C26-8169-3F506FBB0A45}"/>
              </a:ext>
            </a:extLst>
          </p:cNvPr>
          <p:cNvSpPr/>
          <p:nvPr/>
        </p:nvSpPr>
        <p:spPr>
          <a:xfrm>
            <a:off x="5965039" y="4707866"/>
            <a:ext cx="1391478" cy="457222"/>
          </a:xfrm>
          <a:custGeom>
            <a:avLst/>
            <a:gdLst>
              <a:gd name="connsiteX0" fmla="*/ 0 w 1391478"/>
              <a:gd name="connsiteY0" fmla="*/ 0 h 457222"/>
              <a:gd name="connsiteX1" fmla="*/ 596348 w 1391478"/>
              <a:gd name="connsiteY1" fmla="*/ 457200 h 457222"/>
              <a:gd name="connsiteX2" fmla="*/ 1391478 w 1391478"/>
              <a:gd name="connsiteY2" fmla="*/ 19878 h 457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1478" h="457222">
                <a:moveTo>
                  <a:pt x="0" y="0"/>
                </a:moveTo>
                <a:cubicBezTo>
                  <a:pt x="182217" y="226943"/>
                  <a:pt x="364435" y="453887"/>
                  <a:pt x="596348" y="457200"/>
                </a:cubicBezTo>
                <a:cubicBezTo>
                  <a:pt x="828261" y="460513"/>
                  <a:pt x="1249017" y="96078"/>
                  <a:pt x="1391478" y="19878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6F0743-27FC-C791-467B-BD4E5E95C115}"/>
              </a:ext>
            </a:extLst>
          </p:cNvPr>
          <p:cNvSpPr>
            <a:spLocks noChangeAspect="1"/>
          </p:cNvSpPr>
          <p:nvPr/>
        </p:nvSpPr>
        <p:spPr>
          <a:xfrm>
            <a:off x="5827261" y="4521041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34EFA36-5856-85BA-B906-535E41B3BFAB}"/>
              </a:ext>
            </a:extLst>
          </p:cNvPr>
          <p:cNvSpPr>
            <a:spLocks noChangeAspect="1"/>
          </p:cNvSpPr>
          <p:nvPr/>
        </p:nvSpPr>
        <p:spPr>
          <a:xfrm>
            <a:off x="7433225" y="550229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87A7C80-33DD-D98A-A163-9237F3F9B6A5}"/>
              </a:ext>
            </a:extLst>
          </p:cNvPr>
          <p:cNvSpPr>
            <a:spLocks noChangeAspect="1"/>
          </p:cNvSpPr>
          <p:nvPr/>
        </p:nvSpPr>
        <p:spPr>
          <a:xfrm>
            <a:off x="5668743" y="558697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5A42371-588A-8BC9-179A-7D52157F81F3}"/>
              </a:ext>
            </a:extLst>
          </p:cNvPr>
          <p:cNvSpPr>
            <a:spLocks noChangeAspect="1"/>
          </p:cNvSpPr>
          <p:nvPr/>
        </p:nvSpPr>
        <p:spPr>
          <a:xfrm>
            <a:off x="7342082" y="451705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3902BCA-EFDF-6093-94E4-F6393C7E8D2B}"/>
              </a:ext>
            </a:extLst>
          </p:cNvPr>
          <p:cNvSpPr/>
          <p:nvPr/>
        </p:nvSpPr>
        <p:spPr>
          <a:xfrm flipV="1">
            <a:off x="5919827" y="5179656"/>
            <a:ext cx="1513398" cy="445229"/>
          </a:xfrm>
          <a:custGeom>
            <a:avLst/>
            <a:gdLst>
              <a:gd name="connsiteX0" fmla="*/ 0 w 1391478"/>
              <a:gd name="connsiteY0" fmla="*/ 0 h 457222"/>
              <a:gd name="connsiteX1" fmla="*/ 596348 w 1391478"/>
              <a:gd name="connsiteY1" fmla="*/ 457200 h 457222"/>
              <a:gd name="connsiteX2" fmla="*/ 1391478 w 1391478"/>
              <a:gd name="connsiteY2" fmla="*/ 19878 h 457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1478" h="457222">
                <a:moveTo>
                  <a:pt x="0" y="0"/>
                </a:moveTo>
                <a:cubicBezTo>
                  <a:pt x="182217" y="226943"/>
                  <a:pt x="364435" y="453887"/>
                  <a:pt x="596348" y="457200"/>
                </a:cubicBezTo>
                <a:cubicBezTo>
                  <a:pt x="828261" y="460513"/>
                  <a:pt x="1249017" y="96078"/>
                  <a:pt x="1391478" y="19878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E0F20B-D5C1-7670-D977-F73845536E02}"/>
                  </a:ext>
                </a:extLst>
              </p:cNvPr>
              <p:cNvSpPr txBox="1"/>
              <p:nvPr/>
            </p:nvSpPr>
            <p:spPr>
              <a:xfrm>
                <a:off x="8021871" y="4623182"/>
                <a:ext cx="750205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E0F20B-D5C1-7670-D977-F73845536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871" y="4623182"/>
                <a:ext cx="750205" cy="923330"/>
              </a:xfrm>
              <a:prstGeom prst="rect">
                <a:avLst/>
              </a:prstGeom>
              <a:blipFill>
                <a:blip r:embed="rId2"/>
                <a:stretch>
                  <a:fillRect l="-18333" r="-18333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29A12B37-D1EA-BE11-8D88-906BFD210507}"/>
              </a:ext>
            </a:extLst>
          </p:cNvPr>
          <p:cNvSpPr>
            <a:spLocks noChangeAspect="1"/>
          </p:cNvSpPr>
          <p:nvPr/>
        </p:nvSpPr>
        <p:spPr>
          <a:xfrm>
            <a:off x="8990669" y="4466234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5EE480B-1E05-8AA4-AB48-A8C2AA9220F3}"/>
              </a:ext>
            </a:extLst>
          </p:cNvPr>
          <p:cNvSpPr>
            <a:spLocks noChangeAspect="1"/>
          </p:cNvSpPr>
          <p:nvPr/>
        </p:nvSpPr>
        <p:spPr>
          <a:xfrm>
            <a:off x="10231170" y="544981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A808475-71F9-C771-43D7-0B857EE52FEE}"/>
              </a:ext>
            </a:extLst>
          </p:cNvPr>
          <p:cNvSpPr>
            <a:spLocks noChangeAspect="1"/>
          </p:cNvSpPr>
          <p:nvPr/>
        </p:nvSpPr>
        <p:spPr>
          <a:xfrm>
            <a:off x="8990669" y="543408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07DEA94-D164-BE40-7DB9-2E702E03B758}"/>
              </a:ext>
            </a:extLst>
          </p:cNvPr>
          <p:cNvSpPr>
            <a:spLocks noChangeAspect="1"/>
          </p:cNvSpPr>
          <p:nvPr/>
        </p:nvSpPr>
        <p:spPr>
          <a:xfrm>
            <a:off x="10231170" y="4466234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9B23D3-A9F7-E027-8ACA-33F0939EEDB5}"/>
              </a:ext>
            </a:extLst>
          </p:cNvPr>
          <p:cNvSpPr txBox="1"/>
          <p:nvPr/>
        </p:nvSpPr>
        <p:spPr>
          <a:xfrm>
            <a:off x="6101581" y="4090072"/>
            <a:ext cx="117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3FB768C-E6AF-1A99-B625-F314F97A623E}"/>
                  </a:ext>
                </a:extLst>
              </p:cNvPr>
              <p:cNvSpPr txBox="1"/>
              <p:nvPr/>
            </p:nvSpPr>
            <p:spPr>
              <a:xfrm>
                <a:off x="7053724" y="6205999"/>
                <a:ext cx="25877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3FB768C-E6AF-1A99-B625-F314F97A6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724" y="6205999"/>
                <a:ext cx="25877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198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E2C3C-15A6-FC34-BE0D-2B10A7FF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FBB81-565D-CBBF-EDEE-7ABCB65E3481}"/>
              </a:ext>
            </a:extLst>
          </p:cNvPr>
          <p:cNvSpPr txBox="1"/>
          <p:nvPr/>
        </p:nvSpPr>
        <p:spPr>
          <a:xfrm>
            <a:off x="669851" y="2705725"/>
            <a:ext cx="108522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/>
              <a:t>Activity: what are examples of intrinsically higher-order systems?</a:t>
            </a:r>
          </a:p>
        </p:txBody>
      </p:sp>
    </p:spTree>
    <p:extLst>
      <p:ext uri="{BB962C8B-B14F-4D97-AF65-F5344CB8AC3E}">
        <p14:creationId xmlns:p14="http://schemas.microsoft.com/office/powerpoint/2010/main" val="2869522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AB991-F013-3730-E9EF-E655F24D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higher-order dynamics cannot be projected to pairwise network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4A0D1-250B-5B2A-2D5A-BE0C335B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FD3D46-C7DF-E271-9B36-D0EE5D04F3A0}"/>
              </a:ext>
            </a:extLst>
          </p:cNvPr>
          <p:cNvSpPr txBox="1"/>
          <p:nvPr/>
        </p:nvSpPr>
        <p:spPr>
          <a:xfrm>
            <a:off x="2223911" y="5892581"/>
            <a:ext cx="8545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Leonie </a:t>
            </a:r>
            <a:r>
              <a:rPr lang="en-US" dirty="0" err="1"/>
              <a:t>Neuhäuser</a:t>
            </a:r>
            <a:r>
              <a:rPr lang="en-US" dirty="0"/>
              <a:t>, Andrew Mellor, and Renaud Lambiotte, “Multibody interactions and nonlinear consensus dynamics on networked systems” Phys. Rev. E 101, 032310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EFCC64-7379-DF1C-EB16-720116F94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940550" y="2433568"/>
            <a:ext cx="2959100" cy="213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A36F4E-8E3A-EC46-5D19-D69F70AAE7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42"/>
          <a:stretch/>
        </p:blipFill>
        <p:spPr bwMode="auto">
          <a:xfrm>
            <a:off x="7632700" y="2433568"/>
            <a:ext cx="2959100" cy="199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86889-357E-2B12-055B-0B6EBD3B4B2B}"/>
              </a:ext>
            </a:extLst>
          </p:cNvPr>
          <p:cNvSpPr txBox="1"/>
          <p:nvPr/>
        </p:nvSpPr>
        <p:spPr>
          <a:xfrm>
            <a:off x="5852027" y="1857461"/>
            <a:ext cx="6447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  <a:p>
            <a:pPr algn="ctr"/>
            <a:r>
              <a:rPr lang="en-US" sz="7200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2ECDCE-82F3-B3CA-90D2-BCD15B6FBB8A}"/>
                  </a:ext>
                </a:extLst>
              </p:cNvPr>
              <p:cNvSpPr txBox="1"/>
              <p:nvPr/>
            </p:nvSpPr>
            <p:spPr>
              <a:xfrm>
                <a:off x="1085920" y="4549521"/>
                <a:ext cx="3729547" cy="1343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2ECDCE-82F3-B3CA-90D2-BCD15B6FB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920" y="4549521"/>
                <a:ext cx="3729547" cy="1343060"/>
              </a:xfrm>
              <a:prstGeom prst="rect">
                <a:avLst/>
              </a:prstGeom>
              <a:blipFill>
                <a:blip r:embed="rId3"/>
                <a:stretch>
                  <a:fillRect l="-13898" t="-128037" r="-1017" b="-171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899A4D-6095-7C34-7900-E8DF868875E8}"/>
                  </a:ext>
                </a:extLst>
              </p:cNvPr>
              <p:cNvSpPr txBox="1"/>
              <p:nvPr/>
            </p:nvSpPr>
            <p:spPr>
              <a:xfrm>
                <a:off x="6978400" y="4549521"/>
                <a:ext cx="4483600" cy="1343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899A4D-6095-7C34-7900-E8DF8688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00" y="4549521"/>
                <a:ext cx="4483600" cy="1343060"/>
              </a:xfrm>
              <a:prstGeom prst="rect">
                <a:avLst/>
              </a:prstGeom>
              <a:blipFill>
                <a:blip r:embed="rId4"/>
                <a:stretch>
                  <a:fillRect l="-11582" t="-128037" r="-847" b="-171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469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2BC66-91A3-FE10-73E0-CD1142D5C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higher-order dynamics cannot be projected to pairwise network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8EB63-330B-3770-E480-2D045D024A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the linear case,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the linear case, </a:t>
                </a:r>
                <a:r>
                  <a:rPr lang="en-US" b="1" dirty="0"/>
                  <a:t>higher-order dynamics can be reduced down to pairwise dynamics on a weighted network!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8EB63-330B-3770-E480-2D045D024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7326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2AC3D-D949-A726-552A-44A9E591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6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080FD-BBAF-3C3D-4DBC-EAC9C74AB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nonlinear higher-order dynamics</a:t>
            </a:r>
          </a:p>
        </p:txBody>
      </p:sp>
      <p:pic>
        <p:nvPicPr>
          <p:cNvPr id="5" name="Picture 2" descr="Fig. 3">
            <a:extLst>
              <a:ext uri="{FF2B5EF4-FFF2-40B4-BE49-F238E27FC236}">
                <a16:creationId xmlns:a16="http://schemas.microsoft.com/office/drawing/2014/main" id="{D147479E-E9BF-EF8B-948A-21BC3D8EF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2"/>
          <a:stretch/>
        </p:blipFill>
        <p:spPr bwMode="auto">
          <a:xfrm>
            <a:off x="65133" y="2605823"/>
            <a:ext cx="6180802" cy="261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4673EF-C4E9-7671-69DA-A51B4BA9F176}"/>
              </a:ext>
            </a:extLst>
          </p:cNvPr>
          <p:cNvSpPr txBox="1"/>
          <p:nvPr/>
        </p:nvSpPr>
        <p:spPr>
          <a:xfrm>
            <a:off x="4729905" y="4066584"/>
            <a:ext cx="135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mass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6839B-4C62-F402-C73F-E297E451513F}"/>
              </a:ext>
            </a:extLst>
          </p:cNvPr>
          <p:cNvSpPr txBox="1"/>
          <p:nvPr/>
        </p:nvSpPr>
        <p:spPr>
          <a:xfrm>
            <a:off x="2008296" y="2236491"/>
            <a:ext cx="229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Hypergraph SIS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CE9E4B-CC65-43C7-0F1C-42A4B70C0FFC}"/>
              </a:ext>
            </a:extLst>
          </p:cNvPr>
          <p:cNvSpPr txBox="1"/>
          <p:nvPr/>
        </p:nvSpPr>
        <p:spPr>
          <a:xfrm>
            <a:off x="227855" y="5587032"/>
            <a:ext cx="5855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1" dirty="0">
                <a:solidFill>
                  <a:srgbClr val="222222"/>
                </a:solidFill>
                <a:effectLst/>
              </a:rPr>
              <a:t>Iacopini et al. Nature Communications (2019)</a:t>
            </a:r>
            <a:endParaRPr lang="en-US" sz="14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E1230-BB8B-DED1-3C22-65438F90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4" name="Picture 1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F06C101-7AF0-7FFB-9B9B-E6562701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357" y="2605823"/>
            <a:ext cx="5504510" cy="27965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7E95C9-7D25-8C15-141C-493D22EC4994}"/>
              </a:ext>
            </a:extLst>
          </p:cNvPr>
          <p:cNvSpPr txBox="1"/>
          <p:nvPr/>
        </p:nvSpPr>
        <p:spPr>
          <a:xfrm>
            <a:off x="8072963" y="2236491"/>
            <a:ext cx="296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Hypergraph Kuramoto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DB8056-C755-72BE-793A-5F5D6D43D158}"/>
              </a:ext>
            </a:extLst>
          </p:cNvPr>
          <p:cNvSpPr txBox="1"/>
          <p:nvPr/>
        </p:nvSpPr>
        <p:spPr>
          <a:xfrm>
            <a:off x="7405511" y="5587033"/>
            <a:ext cx="4791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P. S. Skardal and A. Arenas Physical Review Letters (2019)</a:t>
            </a:r>
          </a:p>
        </p:txBody>
      </p:sp>
    </p:spTree>
    <p:extLst>
      <p:ext uri="{BB962C8B-B14F-4D97-AF65-F5344CB8AC3E}">
        <p14:creationId xmlns:p14="http://schemas.microsoft.com/office/powerpoint/2010/main" val="2741518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8B19-3AE8-7556-5DEA-2C30CA3E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B945EF-1A5D-297A-2E82-C001AF5276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1: Hypergraph SIS model (Iacopini </a:t>
                </a:r>
                <a:r>
                  <a:rPr lang="en-US" i="1" dirty="0"/>
                  <a:t>et al.</a:t>
                </a:r>
                <a:r>
                  <a:rPr lang="en-US" dirty="0"/>
                  <a:t> 2019)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)[1−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B945EF-1A5D-297A-2E82-C001AF5276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A8923-6A0A-8D81-DD8F-B02D84B7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9163A5A-5B27-1798-B019-994528802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642063"/>
            <a:ext cx="1323525" cy="78034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D94E399-0139-2522-00A0-4CC6B5FB8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589074"/>
            <a:ext cx="1323525" cy="91805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BC68CE5-1DD0-87F6-EB9B-A7425B479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634097"/>
            <a:ext cx="1323525" cy="1331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5933A7A-A553-0ADC-E847-081375734709}"/>
                  </a:ext>
                </a:extLst>
              </p:cNvPr>
              <p:cNvSpPr txBox="1"/>
              <p:nvPr/>
            </p:nvSpPr>
            <p:spPr>
              <a:xfrm>
                <a:off x="6329165" y="3960742"/>
                <a:ext cx="56342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fraction of infected nodes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5933A7A-A553-0ADC-E847-08137573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165" y="3960742"/>
                <a:ext cx="5634235" cy="461665"/>
              </a:xfrm>
              <a:prstGeom prst="rect">
                <a:avLst/>
              </a:prstGeom>
              <a:blipFill>
                <a:blip r:embed="rId6"/>
                <a:stretch>
                  <a:fillRect l="-1573" t="-8333" r="-67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9CA93BD6-4658-4D3B-72FC-DF4FF782EA57}"/>
              </a:ext>
            </a:extLst>
          </p:cNvPr>
          <p:cNvSpPr txBox="1"/>
          <p:nvPr/>
        </p:nvSpPr>
        <p:spPr>
          <a:xfrm>
            <a:off x="4039452" y="3220996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Healing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F2E651-466C-918A-33B6-554EE4FC9382}"/>
              </a:ext>
            </a:extLst>
          </p:cNvPr>
          <p:cNvSpPr txBox="1"/>
          <p:nvPr/>
        </p:nvSpPr>
        <p:spPr>
          <a:xfrm>
            <a:off x="2797540" y="4239641"/>
            <a:ext cx="284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Pairwise Infection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8BEEB6-9F8C-5237-9748-B76DB17F6537}"/>
              </a:ext>
            </a:extLst>
          </p:cNvPr>
          <p:cNvSpPr txBox="1"/>
          <p:nvPr/>
        </p:nvSpPr>
        <p:spPr>
          <a:xfrm>
            <a:off x="2797541" y="5258286"/>
            <a:ext cx="284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Triangle Infection</a:t>
            </a:r>
          </a:p>
        </p:txBody>
      </p:sp>
    </p:spTree>
    <p:extLst>
      <p:ext uri="{BB962C8B-B14F-4D97-AF65-F5344CB8AC3E}">
        <p14:creationId xmlns:p14="http://schemas.microsoft.com/office/powerpoint/2010/main" val="112126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45605-1F8E-BFC3-4017-6CA1EE9CE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EAC4A-B6D4-F246-F675-BA09DCCD78DC}"/>
              </a:ext>
            </a:extLst>
          </p:cNvPr>
          <p:cNvSpPr txBox="1"/>
          <p:nvPr/>
        </p:nvSpPr>
        <p:spPr>
          <a:xfrm>
            <a:off x="669851" y="3044279"/>
            <a:ext cx="10852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/>
              <a:t>What is a higher-order network?</a:t>
            </a:r>
          </a:p>
        </p:txBody>
      </p:sp>
    </p:spTree>
    <p:extLst>
      <p:ext uri="{BB962C8B-B14F-4D97-AF65-F5344CB8AC3E}">
        <p14:creationId xmlns:p14="http://schemas.microsoft.com/office/powerpoint/2010/main" val="286315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EB3E0-C409-F20C-4334-939BBB063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87E6-695C-DA20-3DA2-19AD6A9D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cont.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76EC4-8907-BBDC-2BE7-ACEF3888A4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2: Hypergraph Kuramoto model (Adhikari </a:t>
                </a:r>
                <a:r>
                  <a:rPr lang="en-US" i="1" dirty="0"/>
                  <a:t>et al. </a:t>
                </a:r>
                <a:r>
                  <a:rPr lang="en-US" dirty="0"/>
                  <a:t>2023)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                   </a:t>
                </a:r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76EC4-8907-BBDC-2BE7-ACEF3888A4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7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6C50D-E412-96CC-2E0E-7B7C0BE3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3B5BB-ECBA-BDE5-2EF4-C436DCE9F81D}"/>
              </a:ext>
            </a:extLst>
          </p:cNvPr>
          <p:cNvSpPr txBox="1"/>
          <p:nvPr/>
        </p:nvSpPr>
        <p:spPr>
          <a:xfrm>
            <a:off x="1740976" y="324433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Nat. freq.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89725-DF14-2FB0-DB56-203A8FA94E50}"/>
              </a:ext>
            </a:extLst>
          </p:cNvPr>
          <p:cNvSpPr txBox="1"/>
          <p:nvPr/>
        </p:nvSpPr>
        <p:spPr>
          <a:xfrm>
            <a:off x="3719688" y="3248757"/>
            <a:ext cx="248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Pairwise synchronization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68610-76A3-65B2-C542-94A321C21F79}"/>
              </a:ext>
            </a:extLst>
          </p:cNvPr>
          <p:cNvSpPr txBox="1"/>
          <p:nvPr/>
        </p:nvSpPr>
        <p:spPr>
          <a:xfrm>
            <a:off x="7435049" y="3244334"/>
            <a:ext cx="268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Three-way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25622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870585-0C68-9061-5688-74840646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9EA27-2ACD-9C78-91DC-780656FEB9AA}"/>
              </a:ext>
            </a:extLst>
          </p:cNvPr>
          <p:cNvSpPr txBox="1"/>
          <p:nvPr/>
        </p:nvSpPr>
        <p:spPr>
          <a:xfrm>
            <a:off x="669851" y="2705725"/>
            <a:ext cx="10852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/>
              <a:t>How can we represent higher-order networks?</a:t>
            </a:r>
          </a:p>
        </p:txBody>
      </p:sp>
    </p:spTree>
    <p:extLst>
      <p:ext uri="{BB962C8B-B14F-4D97-AF65-F5344CB8AC3E}">
        <p14:creationId xmlns:p14="http://schemas.microsoft.com/office/powerpoint/2010/main" val="546338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F8C7-5BDC-45D5-3B29-6A14FFC1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Representations of hypergraphs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8C44-93CB-1BDF-917B-190FBEF31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>
                <a:latin typeface="Helvetica Neue" panose="02000503000000020004" pitchFamily="2" charset="0"/>
              </a:rPr>
              <a:t>Exact</a:t>
            </a:r>
          </a:p>
          <a:p>
            <a:pPr marL="0" indent="0">
              <a:buNone/>
            </a:pPr>
            <a:r>
              <a:rPr lang="en-US" i="1">
                <a:latin typeface="Helvetica Neue" panose="02000503000000020004" pitchFamily="2" charset="0"/>
              </a:rPr>
              <a:t>Bipartite data structures</a:t>
            </a:r>
          </a:p>
          <a:p>
            <a:r>
              <a:rPr lang="en-US">
                <a:effectLst/>
                <a:latin typeface="Helvetica Neue" panose="02000503000000020004" pitchFamily="2" charset="0"/>
              </a:rPr>
              <a:t>Bipartite edge list</a:t>
            </a:r>
          </a:p>
          <a:p>
            <a:r>
              <a:rPr lang="en-US">
                <a:effectLst/>
                <a:latin typeface="Helvetica Neue" panose="02000503000000020004" pitchFamily="2" charset="0"/>
              </a:rPr>
              <a:t>Incidence matrix</a:t>
            </a:r>
          </a:p>
          <a:p>
            <a:r>
              <a:rPr lang="en-US">
                <a:effectLst/>
                <a:latin typeface="Helvetica Neue" panose="02000503000000020004" pitchFamily="2" charset="0"/>
              </a:rPr>
              <a:t>Adjacency list</a:t>
            </a:r>
          </a:p>
          <a:p>
            <a:pPr marL="0" indent="0">
              <a:buNone/>
            </a:pPr>
            <a:endParaRPr lang="en-US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i="1">
                <a:effectLst/>
                <a:latin typeface="Helvetica Neue" panose="02000503000000020004" pitchFamily="2" charset="0"/>
              </a:rPr>
              <a:t>Other</a:t>
            </a:r>
          </a:p>
          <a:p>
            <a:r>
              <a:rPr lang="en-US">
                <a:latin typeface="Helvetica Neue" panose="02000503000000020004" pitchFamily="2" charset="0"/>
              </a:rPr>
              <a:t>Hypere</a:t>
            </a:r>
            <a:r>
              <a:rPr lang="en-US">
                <a:effectLst/>
                <a:latin typeface="Helvetica Neue" panose="02000503000000020004" pitchFamily="2" charset="0"/>
              </a:rPr>
              <a:t>dge list</a:t>
            </a:r>
          </a:p>
          <a:p>
            <a:r>
              <a:rPr lang="en-US">
                <a:effectLst/>
                <a:latin typeface="Helvetica Neue" panose="02000503000000020004" pitchFamily="2" charset="0"/>
              </a:rPr>
              <a:t>Sets of tensors</a:t>
            </a:r>
          </a:p>
          <a:p>
            <a:pPr marL="0" indent="0">
              <a:buNone/>
            </a:pPr>
            <a:endParaRPr lang="en-US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b="1">
                <a:effectLst/>
                <a:latin typeface="Helvetica Neue" panose="02000503000000020004" pitchFamily="2" charset="0"/>
              </a:rPr>
              <a:t>Lossy</a:t>
            </a:r>
          </a:p>
          <a:p>
            <a:r>
              <a:rPr lang="en-US">
                <a:effectLst/>
                <a:latin typeface="Helvetica Neue" panose="02000503000000020004" pitchFamily="2" charset="0"/>
              </a:rPr>
              <a:t>Adjacency matrix</a:t>
            </a:r>
          </a:p>
          <a:p>
            <a:r>
              <a:rPr lang="en-US">
                <a:latin typeface="Helvetica Neue" panose="02000503000000020004" pitchFamily="2" charset="0"/>
              </a:rPr>
              <a:t>Line graph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DB600-8ACB-AD64-94B0-2DFBE8EAA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4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996F-D352-817B-7B7C-B4169576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6FD439-87D4-71A0-A2F3-DAF33D36CC94}"/>
                  </a:ext>
                </a:extLst>
              </p:cNvPr>
              <p:cNvSpPr txBox="1"/>
              <p:nvPr/>
            </p:nvSpPr>
            <p:spPr>
              <a:xfrm>
                <a:off x="838200" y="1937696"/>
                <a:ext cx="5560414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hypergraph can be mapped to an equivalent bipartite network; nodes and edges become nodes of two different types.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Is a hypergraph the same as a hypergraph? Yes, with caveats.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Bipartite edge list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, which is part of hyperedge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, becomes a pairwise link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6FD439-87D4-71A0-A2F3-DAF33D36C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7696"/>
                <a:ext cx="5560414" cy="4524315"/>
              </a:xfrm>
              <a:prstGeom prst="rect">
                <a:avLst/>
              </a:prstGeom>
              <a:blipFill>
                <a:blip r:embed="rId2"/>
                <a:stretch>
                  <a:fillRect l="-1822" t="-1120" r="-1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8006644-8871-46B0-F3BE-306A5E247323}"/>
              </a:ext>
            </a:extLst>
          </p:cNvPr>
          <p:cNvGrpSpPr/>
          <p:nvPr/>
        </p:nvGrpSpPr>
        <p:grpSpPr>
          <a:xfrm>
            <a:off x="8053956" y="841540"/>
            <a:ext cx="2039143" cy="1698296"/>
            <a:chOff x="8770395" y="1888945"/>
            <a:chExt cx="2039143" cy="169829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8F6A17B-3B02-7699-4719-FDE7899B27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6190" y="2071329"/>
              <a:ext cx="1320986" cy="39653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6" name="Isosceles Triangle 9">
              <a:extLst>
                <a:ext uri="{FF2B5EF4-FFF2-40B4-BE49-F238E27FC236}">
                  <a16:creationId xmlns:a16="http://schemas.microsoft.com/office/drawing/2014/main" id="{F52AD1EF-9D1D-721B-EF5F-98EF42169274}"/>
                </a:ext>
              </a:extLst>
            </p:cNvPr>
            <p:cNvSpPr/>
            <p:nvPr/>
          </p:nvSpPr>
          <p:spPr>
            <a:xfrm rot="13913694">
              <a:off x="8832796" y="2678752"/>
              <a:ext cx="986788" cy="830190"/>
            </a:xfrm>
            <a:prstGeom prst="triangle">
              <a:avLst>
                <a:gd name="adj" fmla="val 61657"/>
              </a:avLst>
            </a:prstGeom>
            <a:solidFill>
              <a:srgbClr val="4F81BD">
                <a:alpha val="52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50C73E-0D09-FDFE-5F90-7490EB8EA4F5}"/>
                </a:ext>
              </a:extLst>
            </p:cNvPr>
            <p:cNvSpPr/>
            <p:nvPr/>
          </p:nvSpPr>
          <p:spPr>
            <a:xfrm>
              <a:off x="9168669" y="2285476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F4EDBD3-2D07-87F5-3378-7143A2CBC53A}"/>
                </a:ext>
              </a:extLst>
            </p:cNvPr>
            <p:cNvSpPr/>
            <p:nvPr/>
          </p:nvSpPr>
          <p:spPr>
            <a:xfrm>
              <a:off x="8770395" y="3053722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4C3C8D0-E834-A13A-5A1D-BC5E4545FC98}"/>
                </a:ext>
              </a:extLst>
            </p:cNvPr>
            <p:cNvSpPr/>
            <p:nvPr/>
          </p:nvSpPr>
          <p:spPr>
            <a:xfrm>
              <a:off x="9751500" y="3016023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A5B674-A844-E67A-B2E3-46A2BC883F5D}"/>
                </a:ext>
              </a:extLst>
            </p:cNvPr>
            <p:cNvSpPr/>
            <p:nvPr/>
          </p:nvSpPr>
          <p:spPr>
            <a:xfrm>
              <a:off x="10444770" y="1888945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F88F060-CE87-DF58-C063-BDB55476177C}"/>
              </a:ext>
            </a:extLst>
          </p:cNvPr>
          <p:cNvGrpSpPr/>
          <p:nvPr/>
        </p:nvGrpSpPr>
        <p:grpSpPr>
          <a:xfrm>
            <a:off x="7927880" y="3552183"/>
            <a:ext cx="1958982" cy="2701754"/>
            <a:chOff x="8850556" y="3973505"/>
            <a:chExt cx="1958982" cy="270175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B4E743-6742-DAD3-BC92-A30CB64DE65B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9004886" y="4142195"/>
              <a:ext cx="1622268" cy="663778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5DE73A-9786-B246-14DD-4F50B50A9FEA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9027133" y="4805973"/>
              <a:ext cx="1600021" cy="13809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3643B1D-53A2-6271-F537-B55ED9F2392F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9027148" y="4805973"/>
              <a:ext cx="1600006" cy="92272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D3E827-BF61-4B90-CF76-410E7AD880F7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 flipV="1">
              <a:off x="9027133" y="5716071"/>
              <a:ext cx="1596319" cy="372408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2532C2-4604-590B-2FEE-1C712CCF8084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9019925" y="6088479"/>
              <a:ext cx="1603527" cy="412574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F81692E-5235-8888-AF12-BB20A2DBB90B}"/>
                </a:ext>
              </a:extLst>
            </p:cNvPr>
            <p:cNvSpPr/>
            <p:nvPr/>
          </p:nvSpPr>
          <p:spPr>
            <a:xfrm>
              <a:off x="8850556" y="3973505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921862F-07D8-DB09-5DEA-207C289393B0}"/>
                </a:ext>
              </a:extLst>
            </p:cNvPr>
            <p:cNvSpPr/>
            <p:nvPr/>
          </p:nvSpPr>
          <p:spPr>
            <a:xfrm>
              <a:off x="8859563" y="6310491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14E41F5-E297-DDCB-866C-5B8C75D93173}"/>
                </a:ext>
              </a:extLst>
            </p:cNvPr>
            <p:cNvSpPr/>
            <p:nvPr/>
          </p:nvSpPr>
          <p:spPr>
            <a:xfrm>
              <a:off x="8850556" y="4752525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FD0B1A0-81CA-A323-64F8-1621A54BB9E8}"/>
                </a:ext>
              </a:extLst>
            </p:cNvPr>
            <p:cNvSpPr/>
            <p:nvPr/>
          </p:nvSpPr>
          <p:spPr>
            <a:xfrm>
              <a:off x="8850556" y="5531471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E9B605-796F-86FC-9CA8-3F93514C7E5E}"/>
                </a:ext>
              </a:extLst>
            </p:cNvPr>
            <p:cNvSpPr/>
            <p:nvPr/>
          </p:nvSpPr>
          <p:spPr>
            <a:xfrm>
              <a:off x="10627154" y="4579087"/>
              <a:ext cx="182384" cy="4537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E680E5-6FC6-604E-C6D3-A075A5904043}"/>
                </a:ext>
              </a:extLst>
            </p:cNvPr>
            <p:cNvSpPr/>
            <p:nvPr/>
          </p:nvSpPr>
          <p:spPr>
            <a:xfrm>
              <a:off x="10623452" y="5861593"/>
              <a:ext cx="182384" cy="4537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3FB161-79DA-1246-C3CB-B26AFD2F1139}"/>
              </a:ext>
            </a:extLst>
          </p:cNvPr>
          <p:cNvCxnSpPr>
            <a:cxnSpLocks/>
          </p:cNvCxnSpPr>
          <p:nvPr/>
        </p:nvCxnSpPr>
        <p:spPr>
          <a:xfrm>
            <a:off x="8816998" y="2526848"/>
            <a:ext cx="0" cy="959252"/>
          </a:xfrm>
          <a:prstGeom prst="straightConnector1">
            <a:avLst/>
          </a:prstGeom>
          <a:ln w="762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6EFC770-E03B-9742-D694-7DD86D47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7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72640-5F48-8E3D-80D4-6F04EB1244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1772" y="3935536"/>
                <a:ext cx="10515600" cy="267234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Incidence matrix</a:t>
                </a:r>
              </a:p>
              <a:p>
                <a:r>
                  <a:rPr lang="en-US" dirty="0"/>
                  <a:t>We can express a hypergraph as a matrix, where rows indicate nodes and columns indicate edges. If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-th</a:t>
                </a:r>
                <a:r>
                  <a:rPr lang="en-US" dirty="0"/>
                  <a:t> node is in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edge, then we put a 1 in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entry</a:t>
                </a:r>
              </a:p>
              <a:p>
                <a:r>
                  <a:rPr lang="en-US" dirty="0"/>
                  <a:t>For example, if the 3</a:t>
                </a:r>
                <a:r>
                  <a:rPr lang="en-US" baseline="30000" dirty="0"/>
                  <a:t>rd</a:t>
                </a:r>
                <a:r>
                  <a:rPr lang="en-US" dirty="0"/>
                  <a:t> hyperedge in a hypergraph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{5, 10, 11}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5, 3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72640-5F48-8E3D-80D4-6F04EB124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1772" y="3935536"/>
                <a:ext cx="10515600" cy="2672349"/>
              </a:xfrm>
              <a:blipFill>
                <a:blip r:embed="rId2"/>
                <a:stretch>
                  <a:fillRect l="-1327" t="-5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E0FC1D3-1089-36E2-5A83-1F775B50E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811" y="447074"/>
            <a:ext cx="8676433" cy="3488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3A1065-DB2D-2F4C-053B-8596810CFF59}"/>
              </a:ext>
            </a:extLst>
          </p:cNvPr>
          <p:cNvSpPr txBox="1"/>
          <p:nvPr/>
        </p:nvSpPr>
        <p:spPr>
          <a:xfrm rot="16200000">
            <a:off x="9245097" y="2127708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26151-B1E1-2E65-C538-62078D3CF280}"/>
              </a:ext>
            </a:extLst>
          </p:cNvPr>
          <p:cNvSpPr txBox="1"/>
          <p:nvPr/>
        </p:nvSpPr>
        <p:spPr>
          <a:xfrm>
            <a:off x="10515683" y="15828"/>
            <a:ext cx="908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Edges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204AA-0718-4F26-9E87-1CF11E63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cont.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E3B16-D4F5-5874-AA16-A7CA583A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67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0FBF-FA51-828E-9B74-6D409DCDC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1DAFCC-BF89-A07C-055F-856895BD8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Hyperedge list</a:t>
                </a:r>
              </a:p>
              <a:p>
                <a:r>
                  <a:rPr lang="en-US" dirty="0"/>
                  <a:t>Each entry in the list is a hyperedge:</a:t>
                </a:r>
              </a:p>
              <a:p>
                <a:r>
                  <a:rPr lang="en-US" dirty="0"/>
                  <a:t>Ex.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2, 3, 4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1, 4, 5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be useful for edge-based measures such as </a:t>
                </a:r>
                <a:r>
                  <a:rPr lang="en-US" dirty="0" err="1"/>
                  <a:t>assortativity</a:t>
                </a:r>
                <a:r>
                  <a:rPr lang="en-US" dirty="0"/>
                  <a:t> where you iterate over edges.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1DAFCC-BF89-A07C-055F-856895BD8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530EF-CA3C-50D6-31A0-5C8D20F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92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C89D-804C-8AE3-66F1-1ABF40A0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990D2A-ACBD-68EA-93C4-54C70A076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00500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Sets of tensors</a:t>
                </a:r>
              </a:p>
              <a:p>
                <a:r>
                  <a:rPr lang="en-US" dirty="0"/>
                  <a:t>We can decompose a hypergraph down to its uniform subsets.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-uniform hypergraph can be represented with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-dimensional tensor.</a:t>
                </a:r>
              </a:p>
              <a:p>
                <a:r>
                  <a:rPr lang="en-US" dirty="0"/>
                  <a:t>For example, a hyperedge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{1, 2, 3}</m:t>
                    </m:r>
                  </m:oMath>
                </a14:m>
                <a:r>
                  <a:rPr lang="en-US" dirty="0"/>
                  <a:t>, is expressed in a 3-tensor as a 1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(1, 2, 3)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2, 3, 1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1, 2)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2,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entries of the tensor (Needs to be normalized, though)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990D2A-ACBD-68EA-93C4-54C70A076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005006"/>
              </a:xfrm>
              <a:blipFill>
                <a:blip r:embed="rId2"/>
                <a:stretch>
                  <a:fillRect l="-1206" t="-2020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crossword puzzle, clipart&#10;&#10;Description automatically generated">
            <a:extLst>
              <a:ext uri="{FF2B5EF4-FFF2-40B4-BE49-F238E27FC236}">
                <a16:creationId xmlns:a16="http://schemas.microsoft.com/office/drawing/2014/main" id="{C3C7EE9E-99E4-74E7-DC64-E2541E985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567" y="4935707"/>
            <a:ext cx="3807726" cy="18949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C482B-C0AC-2FE8-2938-D76D59DA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50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56E8-C13D-4894-CCF6-C6949AB5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Lossy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29AD0-6B7E-6AB1-DFEB-78C6DF3AA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Adjacency matrix</a:t>
            </a:r>
          </a:p>
          <a:p>
            <a:r>
              <a:rPr lang="en-US" dirty="0"/>
              <a:t>There is a pairwise link between nodes if the nodes are connected by at least one hyperedge</a:t>
            </a:r>
          </a:p>
          <a:p>
            <a:r>
              <a:rPr lang="en-US" dirty="0"/>
              <a:t>More than one hypergraph can make the same adjacency matrix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Line graph</a:t>
            </a:r>
          </a:p>
          <a:p>
            <a:r>
              <a:rPr lang="en-US" dirty="0"/>
              <a:t>The adjacency matrix but for edges, i.e., there is a pairwise link between two edges if they share at least one node in common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Other matrices</a:t>
            </a:r>
          </a:p>
          <a:p>
            <a:pPr marL="0" indent="0">
              <a:buNone/>
            </a:pPr>
            <a:r>
              <a:rPr lang="en-US" dirty="0"/>
              <a:t>Other matrices (Laplacian, clique motif matrix, etc.) are often just different variations or combinations of these matrices.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4C37-0B5D-01C5-8D57-F42895B25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58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6339-5889-C9D8-8101-1C4B44A1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Lossy representations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A88A1-FC8F-7ACF-84DE-FAA397863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94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Encapsulation matrix</a:t>
                </a:r>
              </a:p>
              <a:p>
                <a:pPr marL="0" indent="0">
                  <a:buNone/>
                </a:pPr>
                <a:r>
                  <a:rPr lang="en-US" dirty="0"/>
                  <a:t>The encapsulation matrix has an entry in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entry if edge 𝑖 contains edge 𝑗</a:t>
                </a:r>
              </a:p>
              <a:p>
                <a:pPr marL="0" indent="0">
                  <a:buNone/>
                </a:pPr>
                <a:r>
                  <a:rPr lang="en-US" i="1" dirty="0"/>
                  <a:t>(LaRock and Lambiotte 2023)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A88A1-FC8F-7ACF-84DE-FAA397863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94600" cy="4351338"/>
              </a:xfrm>
              <a:blipFill>
                <a:blip r:embed="rId2"/>
                <a:stretch>
                  <a:fillRect l="-167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DE0EC-F4C5-5FF7-8029-5AC1C14C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46A62-3835-7353-0D3F-2CD405CB6F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4" t="12503"/>
          <a:stretch/>
        </p:blipFill>
        <p:spPr>
          <a:xfrm>
            <a:off x="8874942" y="1690688"/>
            <a:ext cx="2755854" cy="449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61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ketch, drawing, art, illustration&#10;&#10;Description automatically generated">
            <a:extLst>
              <a:ext uri="{FF2B5EF4-FFF2-40B4-BE49-F238E27FC236}">
                <a16:creationId xmlns:a16="http://schemas.microsoft.com/office/drawing/2014/main" id="{A2AB1AB7-25C8-4874-B6EC-B505E8D2E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674" y="1000784"/>
            <a:ext cx="4988689" cy="3741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95A62F-2F2C-4E43-5824-600EDC18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638" y="19286"/>
            <a:ext cx="571692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Conversion between representations</a:t>
            </a:r>
          </a:p>
        </p:txBody>
      </p:sp>
      <p:pic>
        <p:nvPicPr>
          <p:cNvPr id="5" name="Picture 4" descr="A picture containing text, black and white, crossword puzzle, monochrome&#10;&#10;Description automatically generated">
            <a:extLst>
              <a:ext uri="{FF2B5EF4-FFF2-40B4-BE49-F238E27FC236}">
                <a16:creationId xmlns:a16="http://schemas.microsoft.com/office/drawing/2014/main" id="{5521C4E4-5C80-7CE9-C926-4511C595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363" y="3328328"/>
            <a:ext cx="3651987" cy="2738990"/>
          </a:xfrm>
          <a:prstGeom prst="rect">
            <a:avLst/>
          </a:prstGeom>
        </p:spPr>
      </p:pic>
      <p:pic>
        <p:nvPicPr>
          <p:cNvPr id="11" name="Picture 10" descr="A picture containing text, diagram, map, number&#10;&#10;Description automatically generated">
            <a:extLst>
              <a:ext uri="{FF2B5EF4-FFF2-40B4-BE49-F238E27FC236}">
                <a16:creationId xmlns:a16="http://schemas.microsoft.com/office/drawing/2014/main" id="{030C8650-A962-4B6B-DE02-E0466985F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60" y="3662292"/>
            <a:ext cx="3593761" cy="26953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9B6337-B82B-2FD1-4D3C-B1A5654509E7}"/>
              </a:ext>
            </a:extLst>
          </p:cNvPr>
          <p:cNvSpPr txBox="1"/>
          <p:nvPr/>
        </p:nvSpPr>
        <p:spPr>
          <a:xfrm>
            <a:off x="977521" y="3477626"/>
            <a:ext cx="1916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Incidence matrix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E3030-CEAF-0E29-D207-AABBC4657CDD}"/>
              </a:ext>
            </a:extLst>
          </p:cNvPr>
          <p:cNvSpPr txBox="1"/>
          <p:nvPr/>
        </p:nvSpPr>
        <p:spPr>
          <a:xfrm>
            <a:off x="8992570" y="3107044"/>
            <a:ext cx="197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Adjacency matrix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478DC-3616-2BD0-59EB-5DBCE6D8DE91}"/>
              </a:ext>
            </a:extLst>
          </p:cNvPr>
          <p:cNvCxnSpPr>
            <a:cxnSpLocks/>
          </p:cNvCxnSpPr>
          <p:nvPr/>
        </p:nvCxnSpPr>
        <p:spPr>
          <a:xfrm flipH="1">
            <a:off x="3347450" y="4035418"/>
            <a:ext cx="992174" cy="168278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BC9C88-2D0E-74A5-2DD4-A3687B456247}"/>
              </a:ext>
            </a:extLst>
          </p:cNvPr>
          <p:cNvCxnSpPr>
            <a:cxnSpLocks/>
          </p:cNvCxnSpPr>
          <p:nvPr/>
        </p:nvCxnSpPr>
        <p:spPr>
          <a:xfrm flipH="1" flipV="1">
            <a:off x="7931706" y="4035418"/>
            <a:ext cx="969407" cy="336557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435565-7439-05B1-20FB-414E3EBBCD05}"/>
              </a:ext>
            </a:extLst>
          </p:cNvPr>
          <p:cNvSpPr txBox="1"/>
          <p:nvPr/>
        </p:nvSpPr>
        <p:spPr>
          <a:xfrm>
            <a:off x="775032" y="2727296"/>
            <a:ext cx="2016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Bipartite network</a:t>
            </a:r>
          </a:p>
        </p:txBody>
      </p:sp>
      <p:pic>
        <p:nvPicPr>
          <p:cNvPr id="8" name="Picture 7" descr="A blue and black dotted map&#10;&#10;Description automatically generated">
            <a:extLst>
              <a:ext uri="{FF2B5EF4-FFF2-40B4-BE49-F238E27FC236}">
                <a16:creationId xmlns:a16="http://schemas.microsoft.com/office/drawing/2014/main" id="{0BD3BF36-99D5-EFD4-4433-AF4B0D9625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20" t="11299" r="12350" b="11391"/>
          <a:stretch/>
        </p:blipFill>
        <p:spPr>
          <a:xfrm>
            <a:off x="1" y="-12372"/>
            <a:ext cx="3593769" cy="281095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1BA3DE-1CAB-795D-D8ED-B28052106E99}"/>
              </a:ext>
            </a:extLst>
          </p:cNvPr>
          <p:cNvCxnSpPr>
            <a:cxnSpLocks/>
          </p:cNvCxnSpPr>
          <p:nvPr/>
        </p:nvCxnSpPr>
        <p:spPr>
          <a:xfrm flipH="1" flipV="1">
            <a:off x="2523120" y="1845958"/>
            <a:ext cx="2087554" cy="1032594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747A19-C6A6-134B-6F2F-CD368A1F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91159-58C2-704A-B823-2144EAF0230D}" type="slidenum">
              <a:rPr lang="en-US" smtClean="0"/>
              <a:t>29</a:t>
            </a:fld>
            <a:endParaRPr lang="en-US"/>
          </a:p>
        </p:txBody>
      </p:sp>
      <p:pic>
        <p:nvPicPr>
          <p:cNvPr id="12" name="Picture 11" descr="A network of blue dots&#10;&#10;Description automatically generated">
            <a:extLst>
              <a:ext uri="{FF2B5EF4-FFF2-40B4-BE49-F238E27FC236}">
                <a16:creationId xmlns:a16="http://schemas.microsoft.com/office/drawing/2014/main" id="{15FDEB23-FBF9-3E21-3494-7BDEA451BC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603" t="14606" r="12350" b="13895"/>
          <a:stretch/>
        </p:blipFill>
        <p:spPr>
          <a:xfrm>
            <a:off x="7784586" y="78301"/>
            <a:ext cx="3593769" cy="26748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A88C88-6E8C-8EB0-B39A-B01CD18FB1BA}"/>
              </a:ext>
            </a:extLst>
          </p:cNvPr>
          <p:cNvCxnSpPr>
            <a:cxnSpLocks/>
          </p:cNvCxnSpPr>
          <p:nvPr/>
        </p:nvCxnSpPr>
        <p:spPr>
          <a:xfrm flipH="1">
            <a:off x="6941766" y="2473018"/>
            <a:ext cx="989940" cy="384054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A4301FE-C0CF-70B2-042C-912032979A3F}"/>
              </a:ext>
            </a:extLst>
          </p:cNvPr>
          <p:cNvSpPr txBox="1"/>
          <p:nvPr/>
        </p:nvSpPr>
        <p:spPr>
          <a:xfrm>
            <a:off x="9116165" y="136525"/>
            <a:ext cx="1269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Line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E34DB-7996-C609-58A0-3A8DD2D24A6F}"/>
              </a:ext>
            </a:extLst>
          </p:cNvPr>
          <p:cNvSpPr txBox="1"/>
          <p:nvPr/>
        </p:nvSpPr>
        <p:spPr>
          <a:xfrm>
            <a:off x="4924311" y="1188752"/>
            <a:ext cx="1743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email-</a:t>
            </a:r>
            <a:r>
              <a:rPr lang="en-US" sz="2400" b="1" dirty="0" err="1"/>
              <a:t>enron</a:t>
            </a:r>
            <a:endParaRPr lang="en-US" sz="2400" b="1" dirty="0"/>
          </a:p>
        </p:txBody>
      </p:sp>
      <p:pic>
        <p:nvPicPr>
          <p:cNvPr id="25" name="Picture 24" descr="A black circle with lines and dots&#10;&#10;Description automatically generated">
            <a:extLst>
              <a:ext uri="{FF2B5EF4-FFF2-40B4-BE49-F238E27FC236}">
                <a16:creationId xmlns:a16="http://schemas.microsoft.com/office/drawing/2014/main" id="{7E37AE16-05A7-9975-7EAB-BAA5D2F51C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7254" y="4342337"/>
            <a:ext cx="3172185" cy="237913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F8F50E-7DCD-0088-6E94-AE295667D714}"/>
              </a:ext>
            </a:extLst>
          </p:cNvPr>
          <p:cNvCxnSpPr>
            <a:cxnSpLocks/>
          </p:cNvCxnSpPr>
          <p:nvPr/>
        </p:nvCxnSpPr>
        <p:spPr>
          <a:xfrm flipV="1">
            <a:off x="5741060" y="3743724"/>
            <a:ext cx="0" cy="751666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DED93A-88E1-DA68-7F7D-02E9B6D57174}"/>
              </a:ext>
            </a:extLst>
          </p:cNvPr>
          <p:cNvSpPr txBox="1"/>
          <p:nvPr/>
        </p:nvSpPr>
        <p:spPr>
          <a:xfrm>
            <a:off x="4104533" y="6513623"/>
            <a:ext cx="3676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Encapsulation DAG (LaRock 2023)</a:t>
            </a:r>
          </a:p>
        </p:txBody>
      </p:sp>
    </p:spTree>
    <p:extLst>
      <p:ext uri="{BB962C8B-B14F-4D97-AF65-F5344CB8AC3E}">
        <p14:creationId xmlns:p14="http://schemas.microsoft.com/office/powerpoint/2010/main" val="1244559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8E2407-008D-4ABF-8E3F-4B6746F3F3A6}"/>
              </a:ext>
            </a:extLst>
          </p:cNvPr>
          <p:cNvSpPr txBox="1"/>
          <p:nvPr/>
        </p:nvSpPr>
        <p:spPr>
          <a:xfrm>
            <a:off x="4135223" y="6581001"/>
            <a:ext cx="2268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Photo by </a:t>
            </a:r>
            <a:r>
              <a:rPr lang="en-US" sz="1200" dirty="0" err="1"/>
              <a:t>Ryoji</a:t>
            </a:r>
            <a:r>
              <a:rPr lang="en-US" sz="1200" dirty="0"/>
              <a:t> Iwata on </a:t>
            </a:r>
            <a:r>
              <a:rPr lang="en-US" sz="1200" dirty="0" err="1"/>
              <a:t>Unsplash</a:t>
            </a:r>
            <a:endParaRPr lang="en-US" sz="1200" dirty="0"/>
          </a:p>
        </p:txBody>
      </p:sp>
      <p:pic>
        <p:nvPicPr>
          <p:cNvPr id="5" name="Picture 4" descr="A picture containing outdoor, walking, people, runway&#10;&#10;Description automatically generated">
            <a:extLst>
              <a:ext uri="{FF2B5EF4-FFF2-40B4-BE49-F238E27FC236}">
                <a16:creationId xmlns:a16="http://schemas.microsoft.com/office/drawing/2014/main" id="{6A60C5B4-8E00-4BC7-909C-AEF80E1DBB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9" b="10379"/>
          <a:stretch/>
        </p:blipFill>
        <p:spPr>
          <a:xfrm>
            <a:off x="6403802" y="0"/>
            <a:ext cx="5788198" cy="686032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1A2C80D-62D4-44E7-A379-A66DA41D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717550"/>
            <a:ext cx="5143500" cy="1325563"/>
          </a:xfrm>
        </p:spPr>
        <p:txBody>
          <a:bodyPr/>
          <a:lstStyle/>
          <a:p>
            <a:r>
              <a:rPr lang="en-US" dirty="0"/>
              <a:t>A complex system is…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7DD2CC-4E61-4E1E-AE39-4CFD4913ED96}"/>
              </a:ext>
            </a:extLst>
          </p:cNvPr>
          <p:cNvSpPr txBox="1"/>
          <p:nvPr/>
        </p:nvSpPr>
        <p:spPr>
          <a:xfrm>
            <a:off x="476250" y="2644169"/>
            <a:ext cx="5715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“a system composed of many components which may interact with each other”</a:t>
            </a:r>
          </a:p>
          <a:p>
            <a:r>
              <a:rPr lang="en-US" sz="1200" i="1" dirty="0"/>
              <a:t>(Wikipedia)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18EFB-8BCB-EA31-195E-7ECC52F95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48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C81A-5876-819F-362F-00F8F015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Considerations: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A9024-A0CF-350D-A2D1-77640F963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Simplicial complexes: maximal faces</a:t>
            </a:r>
          </a:p>
          <a:p>
            <a:r>
              <a:rPr lang="en-US" dirty="0"/>
              <a:t>Matrices</a:t>
            </a:r>
          </a:p>
          <a:p>
            <a:pPr lvl="1"/>
            <a:r>
              <a:rPr lang="en-US" dirty="0"/>
              <a:t>Pros: quick computations of edge size/degree and linear algebra stuff</a:t>
            </a:r>
          </a:p>
          <a:p>
            <a:pPr lvl="1"/>
            <a:r>
              <a:rPr lang="en-US" dirty="0"/>
              <a:t>Cons: Edge/node relations, depending on matrix representation</a:t>
            </a:r>
          </a:p>
          <a:p>
            <a:r>
              <a:rPr lang="en-US" dirty="0"/>
              <a:t>Bipartite network</a:t>
            </a:r>
          </a:p>
          <a:p>
            <a:pPr lvl="1"/>
            <a:r>
              <a:rPr lang="en-US" dirty="0"/>
              <a:t>Pros: good for local relations such as neighbors, degree, edge size</a:t>
            </a:r>
          </a:p>
          <a:p>
            <a:pPr lvl="1"/>
            <a:r>
              <a:rPr lang="en-US" dirty="0"/>
              <a:t>Cons: construct the incidence matrix from scratch when you need it</a:t>
            </a:r>
          </a:p>
          <a:p>
            <a:r>
              <a:rPr lang="en-US" dirty="0"/>
              <a:t>You can use a cache approach</a:t>
            </a:r>
            <a:r>
              <a:rPr lang="en-US" dirty="0">
                <a:sym typeface="Wingdings" pitchFamily="2" charset="2"/>
              </a:rPr>
              <a:t> (as you need), BUT it will always be space vs. time efficiency. Every time the hypergraph changes, you will need to recompute.</a:t>
            </a:r>
          </a:p>
          <a:p>
            <a:r>
              <a:rPr lang="en-US" b="1" dirty="0">
                <a:sym typeface="Wingdings" pitchFamily="2" charset="2"/>
              </a:rPr>
              <a:t>It depends on the application!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1BE8C-5A79-EF63-E533-F1BF97FC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66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901-FC41-B169-8698-AC506339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networks pose computational difficulties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9E08A7-8DB9-4E9F-1DC0-53C6AAA5D66E}"/>
                  </a:ext>
                </a:extLst>
              </p:cNvPr>
              <p:cNvSpPr txBox="1"/>
              <p:nvPr/>
            </p:nvSpPr>
            <p:spPr>
              <a:xfrm>
                <a:off x="838199" y="1856096"/>
                <a:ext cx="5835556" cy="194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simple network has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400" b="1" dirty="0"/>
                  <a:t> possible edges</a:t>
                </a:r>
              </a:p>
              <a:p>
                <a:endParaRPr lang="en-US" sz="2400" b="1" dirty="0"/>
              </a:p>
              <a:p>
                <a:r>
                  <a:rPr lang="en-US" sz="2400" dirty="0"/>
                  <a:t>whereas a hypergraph has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/>
                  <a:t> possible hyperedges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9E08A7-8DB9-4E9F-1DC0-53C6AAA5D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56096"/>
                <a:ext cx="5835556" cy="1947328"/>
              </a:xfrm>
              <a:prstGeom prst="rect">
                <a:avLst/>
              </a:prstGeom>
              <a:blipFill>
                <a:blip r:embed="rId3"/>
                <a:stretch>
                  <a:fillRect l="-1518" t="-1935" b="-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E12EB4-0AF3-29DA-6CC1-2CC204EA6D0D}"/>
                  </a:ext>
                </a:extLst>
              </p:cNvPr>
              <p:cNvSpPr txBox="1"/>
              <p:nvPr/>
            </p:nvSpPr>
            <p:spPr>
              <a:xfrm>
                <a:off x="838199" y="4039736"/>
                <a:ext cx="560127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example: consider a network/hypergraph with 1000 nodes.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 network has at MOST 500k edges.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 hypergraph on the other hand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≈1×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301</m:t>
                        </m:r>
                      </m:sup>
                    </m:sSup>
                  </m:oMath>
                </a14:m>
                <a:r>
                  <a:rPr lang="en-US" sz="2400" dirty="0"/>
                  <a:t> possible hyperedges!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E12EB4-0AF3-29DA-6CC1-2CC204EA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039736"/>
                <a:ext cx="5601270" cy="2677656"/>
              </a:xfrm>
              <a:prstGeom prst="rect">
                <a:avLst/>
              </a:prstGeom>
              <a:blipFill>
                <a:blip r:embed="rId4"/>
                <a:stretch>
                  <a:fillRect l="-1584" t="-1896" b="-4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61A393-6542-F48E-55D1-53DDDF863366}"/>
                  </a:ext>
                </a:extLst>
              </p:cNvPr>
              <p:cNvSpPr txBox="1"/>
              <p:nvPr/>
            </p:nvSpPr>
            <p:spPr>
              <a:xfrm>
                <a:off x="3716740" y="2988860"/>
                <a:ext cx="5445457" cy="23188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2400" dirty="0"/>
                  <a:t>For contrast, there are estimated to be roughly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sz="2400" dirty="0"/>
                  <a:t> atoms in the known universe! 😭 😭 😭 😭 😭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61A393-6542-F48E-55D1-53DDDF863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740" y="2988860"/>
                <a:ext cx="5445457" cy="2318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61953A-ECFE-0DB2-5C5B-F7F4CBBE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7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3F230-DFFB-9282-7BB1-AF8F73891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news!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9A8714-06C7-C7A5-5A54-919567A591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2200"/>
                  </a:spcBef>
                </a:pPr>
                <a:r>
                  <a:rPr lang="en-US" dirty="0"/>
                  <a:t>Hypergraphs are often very sparse (in comparison to how many edges there could be) and the number of edges can often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>
                  <a:spcBef>
                    <a:spcPts val="2200"/>
                  </a:spcBef>
                </a:pPr>
                <a:r>
                  <a:rPr lang="en-US" dirty="0"/>
                  <a:t>The maximum size of a hyperedge is often much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spcBef>
                    <a:spcPts val="2200"/>
                  </a:spcBef>
                </a:pPr>
                <a:r>
                  <a:rPr lang="en-US" dirty="0"/>
                  <a:t>Examining subsets of hypergraphs can also be fruitful!</a:t>
                </a:r>
              </a:p>
              <a:p>
                <a:pPr>
                  <a:spcBef>
                    <a:spcPts val="2200"/>
                  </a:spcBef>
                </a:pPr>
                <a:r>
                  <a:rPr lang="en-US" dirty="0"/>
                  <a:t>There are often fewer hyperedges of larger sizes.</a:t>
                </a:r>
              </a:p>
              <a:p>
                <a:pPr>
                  <a:spcBef>
                    <a:spcPts val="2200"/>
                  </a:spcBef>
                </a:pPr>
                <a:r>
                  <a:rPr lang="en-US" dirty="0"/>
                  <a:t>Simplicial complexes can compress a lot of information; you only need to store maximal edges because you know all the sub-edges exist.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9A8714-06C7-C7A5-5A54-919567A59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F41C9-C248-BBBB-E1C7-F7D07C8F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5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80B4E-0338-E7A8-7901-DFA0816E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E8679-B4FA-AA47-4FC2-2FAF34D99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Computational feasibility is a big concern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There are cases where pairwise projections do just as well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</a:rPr>
              <a:t>A</a:t>
            </a:r>
            <a:r>
              <a:rPr lang="en-US" dirty="0">
                <a:effectLst/>
                <a:latin typeface="Helvetica Neue" panose="02000503000000020004" pitchFamily="2" charset="0"/>
              </a:rPr>
              <a:t> lot of metrics are defined on the pairwise projection of the hypergraph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Higher-order interactions can be inferred from pairwise interactions (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Sociopatterns</a:t>
            </a:r>
            <a:r>
              <a:rPr lang="en-US" dirty="0">
                <a:effectLst/>
                <a:latin typeface="Helvetica Neue" panose="02000503000000020004" pitchFamily="2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A lot of work has already been done for bipartite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Are dynamics and structure qualitatively different from pairwise networks?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FC083-AD37-9AC0-898E-A5C46371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16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35998F-2AF7-50D0-CA2B-11F84E22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475" y="346849"/>
            <a:ext cx="6686634" cy="335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8950A-1337-9EDD-7FF4-AA077EC0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higher-order networks…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AE34E0-86B4-27CB-7E32-4E6255EBAE78}"/>
              </a:ext>
            </a:extLst>
          </p:cNvPr>
          <p:cNvSpPr txBox="1"/>
          <p:nvPr/>
        </p:nvSpPr>
        <p:spPr>
          <a:xfrm>
            <a:off x="669851" y="3822748"/>
            <a:ext cx="10852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/>
              <a:t>Interactions have size, can overlap, and can include one another.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4956B-1911-9EFC-D455-3FF883B2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88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8090-43A7-CEC8-DB00-DDED5D81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7D659-715B-CD67-BC73-38F81B7AA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49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dirty="0"/>
              <a:t>Because hyperedges have </a:t>
            </a:r>
            <a:r>
              <a:rPr lang="en-US" b="1" dirty="0"/>
              <a:t>size</a:t>
            </a:r>
            <a:r>
              <a:rPr lang="en-US" dirty="0"/>
              <a:t>:</a:t>
            </a:r>
            <a:endParaRPr lang="en-US" b="1" dirty="0"/>
          </a:p>
          <a:p>
            <a:pPr>
              <a:spcBef>
                <a:spcPts val="400"/>
              </a:spcBef>
              <a:spcAft>
                <a:spcPts val="1200"/>
              </a:spcAft>
            </a:pPr>
            <a:r>
              <a:rPr lang="en-US" dirty="0"/>
              <a:t>Higher-order datasets naturally encode </a:t>
            </a:r>
            <a:r>
              <a:rPr lang="en-US" b="1" dirty="0"/>
              <a:t>different scales of interaction</a:t>
            </a:r>
            <a:r>
              <a:rPr lang="en-US" dirty="0"/>
              <a:t> and network structure may be </a:t>
            </a:r>
            <a:r>
              <a:rPr lang="en-US" b="1" dirty="0"/>
              <a:t>scale-dependent</a:t>
            </a:r>
          </a:p>
          <a:p>
            <a:pPr marL="0" indent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dirty="0"/>
              <a:t>Because hyperedges can </a:t>
            </a:r>
            <a:r>
              <a:rPr lang="en-US" b="1" dirty="0"/>
              <a:t>overlap</a:t>
            </a:r>
            <a:r>
              <a:rPr lang="en-US" dirty="0"/>
              <a:t>:</a:t>
            </a:r>
          </a:p>
          <a:p>
            <a:pPr>
              <a:spcBef>
                <a:spcPts val="400"/>
              </a:spcBef>
              <a:spcAft>
                <a:spcPts val="1200"/>
              </a:spcAft>
            </a:pPr>
            <a:r>
              <a:rPr lang="en-US" dirty="0"/>
              <a:t>The strength of connection may vary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dirty="0"/>
              <a:t>Because hyperedges can </a:t>
            </a:r>
            <a:r>
              <a:rPr lang="en-US" b="1" dirty="0"/>
              <a:t>include</a:t>
            </a:r>
            <a:r>
              <a:rPr lang="en-US" dirty="0"/>
              <a:t> one another:</a:t>
            </a:r>
          </a:p>
          <a:p>
            <a:pPr>
              <a:spcBef>
                <a:spcPts val="400"/>
              </a:spcBef>
            </a:pPr>
            <a:r>
              <a:rPr lang="en-US" sz="2800" dirty="0">
                <a:ln w="12700">
                  <a:noFill/>
                </a:ln>
              </a:rPr>
              <a:t>A hypergraph can be more or less like a simplicial complex</a:t>
            </a:r>
            <a:endParaRPr lang="en-US" dirty="0"/>
          </a:p>
        </p:txBody>
      </p:sp>
      <p:pic>
        <p:nvPicPr>
          <p:cNvPr id="5" name="Picture 4" descr="A close-up of a diagram&#10;&#10;Description automatically generated">
            <a:extLst>
              <a:ext uri="{FF2B5EF4-FFF2-40B4-BE49-F238E27FC236}">
                <a16:creationId xmlns:a16="http://schemas.microsoft.com/office/drawing/2014/main" id="{722D4798-6DFE-F66E-241A-E89D2DEE5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0" t="28551" r="28657" b="30870"/>
          <a:stretch/>
        </p:blipFill>
        <p:spPr>
          <a:xfrm>
            <a:off x="7332245" y="29835"/>
            <a:ext cx="3775908" cy="2758914"/>
          </a:xfrm>
          <a:prstGeom prst="rect">
            <a:avLst/>
          </a:prstGeom>
        </p:spPr>
      </p:pic>
      <p:pic>
        <p:nvPicPr>
          <p:cNvPr id="10" name="Picture 9" descr="A blue and white diagram&#10;&#10;Description automatically generated">
            <a:extLst>
              <a:ext uri="{FF2B5EF4-FFF2-40B4-BE49-F238E27FC236}">
                <a16:creationId xmlns:a16="http://schemas.microsoft.com/office/drawing/2014/main" id="{69148863-A726-0406-C456-14D56BF68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04" t="38406" r="21739" b="39565"/>
          <a:stretch/>
        </p:blipFill>
        <p:spPr>
          <a:xfrm>
            <a:off x="7200899" y="4859277"/>
            <a:ext cx="4038600" cy="117150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BC77A-0759-DAA7-A33D-ACFFDFB2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D9216-9B89-985E-5EFC-0AFA84EE2102}"/>
              </a:ext>
            </a:extLst>
          </p:cNvPr>
          <p:cNvSpPr txBox="1"/>
          <p:nvPr/>
        </p:nvSpPr>
        <p:spPr>
          <a:xfrm>
            <a:off x="6446401" y="2788749"/>
            <a:ext cx="5547597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I. </a:t>
            </a:r>
            <a:r>
              <a:rPr lang="en-US" sz="1400" i="1" dirty="0" err="1"/>
              <a:t>Amburg</a:t>
            </a:r>
            <a:r>
              <a:rPr lang="en-US" sz="1400" i="1" dirty="0"/>
              <a:t>, M. Shi, and S.G. Aksoy, 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-apple-system"/>
              </a:rPr>
              <a:t>J. Phys. Complex. (2024)</a:t>
            </a:r>
            <a:endParaRPr lang="en-US" sz="1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2AB0E-9919-6EE8-2734-971A3AFA53A7}"/>
              </a:ext>
            </a:extLst>
          </p:cNvPr>
          <p:cNvSpPr txBox="1"/>
          <p:nvPr/>
        </p:nvSpPr>
        <p:spPr>
          <a:xfrm>
            <a:off x="6866691" y="6171224"/>
            <a:ext cx="4707016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J.G. Young, and N. </a:t>
            </a:r>
            <a:r>
              <a:rPr lang="en-US" sz="1400" i="1" dirty="0" err="1"/>
              <a:t>Eikmeier</a:t>
            </a:r>
            <a:r>
              <a:rPr lang="en-US" sz="1400" i="1" dirty="0"/>
              <a:t>, EPJ Data Sci. (2024)</a:t>
            </a:r>
          </a:p>
        </p:txBody>
      </p:sp>
    </p:spTree>
    <p:extLst>
      <p:ext uri="{BB962C8B-B14F-4D97-AF65-F5344CB8AC3E}">
        <p14:creationId xmlns:p14="http://schemas.microsoft.com/office/powerpoint/2010/main" val="4113293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F69D-62A9-6206-038A-CA5A1575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edges have size…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72C1F-DE52-10A4-0F19-84E30B2B88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filtering of a hypergraph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(∗,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∗,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dirty="0"/>
                  <a:t> 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(∗,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b="0" dirty="0"/>
                  <a:t> is the set of hyperedges 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filtering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a comparison operator, such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, etc.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Four different filtering types:</a:t>
                </a:r>
              </a:p>
              <a:p>
                <a:pPr lvl="1"/>
                <a:r>
                  <a:rPr lang="en-US" dirty="0"/>
                  <a:t>Uniform,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(=,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GEQ,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(≥,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LEQ,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(≥,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Exclusion,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(≠,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72C1F-DE52-10A4-0F19-84E30B2B8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F4670-B03D-2E45-3E4B-28805213C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50B86-4EE9-05E4-E8FC-7FDE5291A35D}"/>
              </a:ext>
            </a:extLst>
          </p:cNvPr>
          <p:cNvSpPr txBox="1"/>
          <p:nvPr/>
        </p:nvSpPr>
        <p:spPr>
          <a:xfrm>
            <a:off x="40341" y="6535632"/>
            <a:ext cx="5462203" cy="308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I. </a:t>
            </a:r>
            <a:r>
              <a:rPr lang="en-US" sz="1400" i="1" dirty="0" err="1"/>
              <a:t>Amburg</a:t>
            </a:r>
            <a:r>
              <a:rPr lang="en-US" sz="1400" i="1" dirty="0"/>
              <a:t>, M. Shi, and S.G. Aksoy, J. Phys. Complex. (2024)</a:t>
            </a:r>
          </a:p>
        </p:txBody>
      </p:sp>
    </p:spTree>
    <p:extLst>
      <p:ext uri="{BB962C8B-B14F-4D97-AF65-F5344CB8AC3E}">
        <p14:creationId xmlns:p14="http://schemas.microsoft.com/office/powerpoint/2010/main" val="3143470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DED5D2DE-63EA-EDF4-6A29-AAC556CBF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" y="1091406"/>
            <a:ext cx="10666141" cy="53330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8C178-4FA2-4EC2-06F1-458B851F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toy example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91CCC-C93D-E44B-5C08-8CF940616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7EEE5-1C3C-FA32-DD79-2278BB9694E2}"/>
              </a:ext>
            </a:extLst>
          </p:cNvPr>
          <p:cNvSpPr txBox="1"/>
          <p:nvPr/>
        </p:nvSpPr>
        <p:spPr>
          <a:xfrm>
            <a:off x="40341" y="6535632"/>
            <a:ext cx="5462203" cy="308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I. </a:t>
            </a:r>
            <a:r>
              <a:rPr lang="en-US" sz="1400" i="1" dirty="0" err="1"/>
              <a:t>Amburg</a:t>
            </a:r>
            <a:r>
              <a:rPr lang="en-US" sz="1400" i="1" dirty="0"/>
              <a:t>, M. Shi, and S.G. Aksoy, J. Phys. Complex. (2024)</a:t>
            </a:r>
          </a:p>
        </p:txBody>
      </p:sp>
    </p:spTree>
    <p:extLst>
      <p:ext uri="{BB962C8B-B14F-4D97-AF65-F5344CB8AC3E}">
        <p14:creationId xmlns:p14="http://schemas.microsoft.com/office/powerpoint/2010/main" val="2847124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B147A-6721-6831-42B5-28377538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CB078-27C0-DC5D-4A03-2B4CDD93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91500" cy="4351338"/>
          </a:xfrm>
        </p:spPr>
        <p:txBody>
          <a:bodyPr/>
          <a:lstStyle/>
          <a:p>
            <a:r>
              <a:rPr lang="en-US" dirty="0"/>
              <a:t>email-</a:t>
            </a:r>
            <a:r>
              <a:rPr lang="en-US" dirty="0" err="1"/>
              <a:t>enron</a:t>
            </a:r>
            <a:r>
              <a:rPr lang="en-US" dirty="0"/>
              <a:t> dataset</a:t>
            </a:r>
          </a:p>
          <a:p>
            <a:r>
              <a:rPr lang="en-US" dirty="0"/>
              <a:t>Emails between a core set of employees at Enron, where </a:t>
            </a:r>
            <a:r>
              <a:rPr lang="en-US" b="1" dirty="0"/>
              <a:t>nodes</a:t>
            </a:r>
            <a:r>
              <a:rPr lang="en-US" dirty="0"/>
              <a:t> indicate email </a:t>
            </a:r>
            <a:r>
              <a:rPr lang="en-US" i="1" dirty="0"/>
              <a:t>addresses</a:t>
            </a:r>
            <a:r>
              <a:rPr lang="en-US" dirty="0"/>
              <a:t> and </a:t>
            </a:r>
            <a:r>
              <a:rPr lang="en-US" b="1" dirty="0"/>
              <a:t>edges</a:t>
            </a:r>
            <a:r>
              <a:rPr lang="en-US" dirty="0"/>
              <a:t> indicate email </a:t>
            </a:r>
            <a:r>
              <a:rPr lang="en-US" i="1" dirty="0"/>
              <a:t>messages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0D185-7044-859A-07EB-76DF7D5A5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21" y="3805719"/>
            <a:ext cx="5213879" cy="2615011"/>
          </a:xfrm>
          <a:prstGeom prst="rect">
            <a:avLst/>
          </a:prstGeom>
        </p:spPr>
      </p:pic>
      <p:pic>
        <p:nvPicPr>
          <p:cNvPr id="1026" name="Picture 2" descr="Enron 10 years later: Has Houston fully recovered from the shameful stigma?  - CultureMap Houston">
            <a:extLst>
              <a:ext uri="{FF2B5EF4-FFF2-40B4-BE49-F238E27FC236}">
                <a16:creationId xmlns:a16="http://schemas.microsoft.com/office/drawing/2014/main" id="{BF85C6EB-994B-8C37-6BB2-F2B0B6F7F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1" y="923640"/>
            <a:ext cx="3759199" cy="50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3FAE9-37F4-E09A-1576-1F3E90E94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84EFAE54-D7EC-1ED6-D5B5-0848BE54B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581597"/>
            <a:ext cx="5329042" cy="53290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DEF4F5-D614-4122-6339-4C070E2C6211}"/>
              </a:ext>
            </a:extLst>
          </p:cNvPr>
          <p:cNvSpPr txBox="1"/>
          <p:nvPr/>
        </p:nvSpPr>
        <p:spPr>
          <a:xfrm>
            <a:off x="8372900" y="115725"/>
            <a:ext cx="1740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Assortativity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0C79-DA02-0A5F-CF6E-A34569D3A935}"/>
              </a:ext>
            </a:extLst>
          </p:cNvPr>
          <p:cNvSpPr txBox="1"/>
          <p:nvPr/>
        </p:nvSpPr>
        <p:spPr>
          <a:xfrm>
            <a:off x="507381" y="782121"/>
            <a:ext cx="4915075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/>
              <a:t>Degree </a:t>
            </a:r>
            <a:r>
              <a:rPr lang="en-US" sz="2800" b="1" dirty="0" err="1"/>
              <a:t>assortativity</a:t>
            </a:r>
            <a:r>
              <a:rPr lang="en-US" sz="2800" b="1" dirty="0"/>
              <a:t>:</a:t>
            </a:r>
            <a:r>
              <a:rPr lang="en-US" sz="2800" dirty="0"/>
              <a:t> The tendency of nodes with similar degree to connect.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Sizes 5-8 are most assortative (uniform, GEQ)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 err="1"/>
              <a:t>Assortativity</a:t>
            </a:r>
            <a:r>
              <a:rPr lang="en-US" sz="2800" dirty="0"/>
              <a:t> is most influenced by pairwise interactions (exclusion)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27BC5-0614-D204-44C1-5FBDF0C7DF45}"/>
              </a:ext>
            </a:extLst>
          </p:cNvPr>
          <p:cNvSpPr txBox="1"/>
          <p:nvPr/>
        </p:nvSpPr>
        <p:spPr>
          <a:xfrm>
            <a:off x="40341" y="6535632"/>
            <a:ext cx="5462203" cy="308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I. </a:t>
            </a:r>
            <a:r>
              <a:rPr lang="en-US" sz="1400" i="1" dirty="0" err="1"/>
              <a:t>Amburg</a:t>
            </a:r>
            <a:r>
              <a:rPr lang="en-US" sz="1400" i="1" dirty="0"/>
              <a:t>, M. Shi, and S.G. Aksoy, J. Phys. Complex. (2024)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6DB5AB-374C-BB0F-7AEF-35D36C03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5242" y="6355206"/>
            <a:ext cx="2743200" cy="365125"/>
          </a:xfrm>
        </p:spPr>
        <p:txBody>
          <a:bodyPr/>
          <a:lstStyle/>
          <a:p>
            <a:fld id="{C3762E06-4AC9-684A-AA57-E8646A7B676E}" type="slidenum">
              <a:rPr lang="en-US" sz="1600" smtClean="0"/>
              <a:t>39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535732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8E2407-008D-4ABF-8E3F-4B6746F3F3A6}"/>
              </a:ext>
            </a:extLst>
          </p:cNvPr>
          <p:cNvSpPr txBox="1"/>
          <p:nvPr/>
        </p:nvSpPr>
        <p:spPr>
          <a:xfrm>
            <a:off x="4135223" y="6581001"/>
            <a:ext cx="2268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Photo by </a:t>
            </a:r>
            <a:r>
              <a:rPr lang="en-US" sz="1200" dirty="0" err="1"/>
              <a:t>Ryoji</a:t>
            </a:r>
            <a:r>
              <a:rPr lang="en-US" sz="1200" dirty="0"/>
              <a:t> Iwata on </a:t>
            </a:r>
            <a:r>
              <a:rPr lang="en-US" sz="1200" dirty="0" err="1"/>
              <a:t>Unsplash</a:t>
            </a:r>
            <a:endParaRPr lang="en-US" sz="1200" dirty="0"/>
          </a:p>
        </p:txBody>
      </p:sp>
      <p:pic>
        <p:nvPicPr>
          <p:cNvPr id="5" name="Picture 4" descr="A picture containing outdoor, walking, people, runway&#10;&#10;Description automatically generated">
            <a:extLst>
              <a:ext uri="{FF2B5EF4-FFF2-40B4-BE49-F238E27FC236}">
                <a16:creationId xmlns:a16="http://schemas.microsoft.com/office/drawing/2014/main" id="{6A60C5B4-8E00-4BC7-909C-AEF80E1DBB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9" b="10379"/>
          <a:stretch/>
        </p:blipFill>
        <p:spPr>
          <a:xfrm>
            <a:off x="6403802" y="0"/>
            <a:ext cx="5788198" cy="686032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1A2C80D-62D4-44E7-A379-A66DA41D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717550"/>
            <a:ext cx="5143500" cy="1325563"/>
          </a:xfrm>
        </p:spPr>
        <p:txBody>
          <a:bodyPr/>
          <a:lstStyle/>
          <a:p>
            <a:r>
              <a:rPr lang="en-US" dirty="0"/>
              <a:t>Pairwise networks…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7DD2CC-4E61-4E1E-AE39-4CFD4913ED96}"/>
              </a:ext>
            </a:extLst>
          </p:cNvPr>
          <p:cNvSpPr txBox="1"/>
          <p:nvPr/>
        </p:nvSpPr>
        <p:spPr>
          <a:xfrm>
            <a:off x="104110" y="2732915"/>
            <a:ext cx="5841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assume that only two entities interact at once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08DE8D-F2FF-49C7-90E9-32988E215A0E}"/>
              </a:ext>
            </a:extLst>
          </p:cNvPr>
          <p:cNvSpPr/>
          <p:nvPr/>
        </p:nvSpPr>
        <p:spPr>
          <a:xfrm>
            <a:off x="6403802" y="0"/>
            <a:ext cx="57881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9E8872-0AFA-415B-95EB-1C1E598A23A0}"/>
              </a:ext>
            </a:extLst>
          </p:cNvPr>
          <p:cNvSpPr/>
          <p:nvPr/>
        </p:nvSpPr>
        <p:spPr>
          <a:xfrm>
            <a:off x="6573341" y="5991225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EEC7DB8-8DB3-4269-B242-39B4713CF39F}"/>
              </a:ext>
            </a:extLst>
          </p:cNvPr>
          <p:cNvSpPr/>
          <p:nvPr/>
        </p:nvSpPr>
        <p:spPr>
          <a:xfrm>
            <a:off x="11172825" y="613410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C78E155-06AE-4B32-8C15-86CC5DABE84F}"/>
              </a:ext>
            </a:extLst>
          </p:cNvPr>
          <p:cNvCxnSpPr>
            <a:cxnSpLocks/>
          </p:cNvCxnSpPr>
          <p:nvPr/>
        </p:nvCxnSpPr>
        <p:spPr>
          <a:xfrm flipV="1">
            <a:off x="8642731" y="1751650"/>
            <a:ext cx="518010" cy="3881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9DFD6D1-2A99-4059-B399-0C13D225FFB5}"/>
              </a:ext>
            </a:extLst>
          </p:cNvPr>
          <p:cNvCxnSpPr>
            <a:cxnSpLocks/>
          </p:cNvCxnSpPr>
          <p:nvPr/>
        </p:nvCxnSpPr>
        <p:spPr>
          <a:xfrm flipV="1">
            <a:off x="9023581" y="1759536"/>
            <a:ext cx="137160" cy="5221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0FD227-253B-4025-ADB4-FA1BB16D123F}"/>
              </a:ext>
            </a:extLst>
          </p:cNvPr>
          <p:cNvCxnSpPr>
            <a:cxnSpLocks/>
          </p:cNvCxnSpPr>
          <p:nvPr/>
        </p:nvCxnSpPr>
        <p:spPr>
          <a:xfrm flipH="1" flipV="1">
            <a:off x="8643639" y="2122018"/>
            <a:ext cx="379942" cy="1511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D48DEE6-7296-4F38-BA33-726537328774}"/>
              </a:ext>
            </a:extLst>
          </p:cNvPr>
          <p:cNvSpPr/>
          <p:nvPr/>
        </p:nvSpPr>
        <p:spPr>
          <a:xfrm>
            <a:off x="8886421" y="214217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D928C1-B55B-43FD-BB2D-9F7C443DA3B1}"/>
              </a:ext>
            </a:extLst>
          </p:cNvPr>
          <p:cNvSpPr/>
          <p:nvPr/>
        </p:nvSpPr>
        <p:spPr>
          <a:xfrm>
            <a:off x="8505571" y="200501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E38F75-7FE3-4932-A6D8-2F91C45EF995}"/>
              </a:ext>
            </a:extLst>
          </p:cNvPr>
          <p:cNvSpPr/>
          <p:nvPr/>
        </p:nvSpPr>
        <p:spPr>
          <a:xfrm>
            <a:off x="9023581" y="1618298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EDCE018-FE99-4009-B470-3C27D3355FAA}"/>
              </a:ext>
            </a:extLst>
          </p:cNvPr>
          <p:cNvCxnSpPr>
            <a:cxnSpLocks/>
          </p:cNvCxnSpPr>
          <p:nvPr/>
        </p:nvCxnSpPr>
        <p:spPr>
          <a:xfrm>
            <a:off x="6573341" y="2646477"/>
            <a:ext cx="1031165" cy="1348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5819CC-2850-4F0A-9126-4D8D35E66082}"/>
              </a:ext>
            </a:extLst>
          </p:cNvPr>
          <p:cNvCxnSpPr>
            <a:cxnSpLocks/>
          </p:cNvCxnSpPr>
          <p:nvPr/>
        </p:nvCxnSpPr>
        <p:spPr>
          <a:xfrm>
            <a:off x="6592391" y="2641816"/>
            <a:ext cx="471632" cy="3219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92E08C8-72BC-45F4-B15F-9AF596E4DF60}"/>
              </a:ext>
            </a:extLst>
          </p:cNvPr>
          <p:cNvCxnSpPr>
            <a:cxnSpLocks/>
          </p:cNvCxnSpPr>
          <p:nvPr/>
        </p:nvCxnSpPr>
        <p:spPr>
          <a:xfrm flipV="1">
            <a:off x="7064023" y="2777490"/>
            <a:ext cx="540483" cy="1862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92D1AFC-983E-44AB-A663-E42597CC6E5A}"/>
              </a:ext>
            </a:extLst>
          </p:cNvPr>
          <p:cNvCxnSpPr>
            <a:cxnSpLocks/>
          </p:cNvCxnSpPr>
          <p:nvPr/>
        </p:nvCxnSpPr>
        <p:spPr>
          <a:xfrm flipV="1">
            <a:off x="11309985" y="442913"/>
            <a:ext cx="65171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585261-02CF-4A09-9C42-E188776773D7}"/>
              </a:ext>
            </a:extLst>
          </p:cNvPr>
          <p:cNvCxnSpPr>
            <a:cxnSpLocks/>
          </p:cNvCxnSpPr>
          <p:nvPr/>
        </p:nvCxnSpPr>
        <p:spPr>
          <a:xfrm flipV="1">
            <a:off x="9824085" y="3429000"/>
            <a:ext cx="981075" cy="6324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0E4DDD-1955-4F2F-9D4F-919B5371F31B}"/>
              </a:ext>
            </a:extLst>
          </p:cNvPr>
          <p:cNvCxnSpPr>
            <a:cxnSpLocks/>
          </p:cNvCxnSpPr>
          <p:nvPr/>
        </p:nvCxnSpPr>
        <p:spPr>
          <a:xfrm flipV="1">
            <a:off x="8261985" y="5753102"/>
            <a:ext cx="1035916" cy="125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B37A32E-3148-44C5-ACFD-C35AB9B12574}"/>
              </a:ext>
            </a:extLst>
          </p:cNvPr>
          <p:cNvCxnSpPr>
            <a:cxnSpLocks/>
          </p:cNvCxnSpPr>
          <p:nvPr/>
        </p:nvCxnSpPr>
        <p:spPr>
          <a:xfrm flipV="1">
            <a:off x="6710955" y="2963748"/>
            <a:ext cx="343182" cy="12424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35894D0-729B-4329-9F93-57F43C15425B}"/>
              </a:ext>
            </a:extLst>
          </p:cNvPr>
          <p:cNvCxnSpPr>
            <a:cxnSpLocks/>
          </p:cNvCxnSpPr>
          <p:nvPr/>
        </p:nvCxnSpPr>
        <p:spPr>
          <a:xfrm>
            <a:off x="7346714" y="903486"/>
            <a:ext cx="468945" cy="269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B9C3C0-9FB9-4A55-B57F-4463671FC1C4}"/>
              </a:ext>
            </a:extLst>
          </p:cNvPr>
          <p:cNvSpPr/>
          <p:nvPr/>
        </p:nvSpPr>
        <p:spPr>
          <a:xfrm>
            <a:off x="9686925" y="392430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1F9476-EF2A-42F0-848B-AA13D70DC602}"/>
              </a:ext>
            </a:extLst>
          </p:cNvPr>
          <p:cNvSpPr/>
          <p:nvPr/>
        </p:nvSpPr>
        <p:spPr>
          <a:xfrm>
            <a:off x="10668000" y="329184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34188C-7F02-45FB-895F-F9F5FB810567}"/>
              </a:ext>
            </a:extLst>
          </p:cNvPr>
          <p:cNvSpPr/>
          <p:nvPr/>
        </p:nvSpPr>
        <p:spPr>
          <a:xfrm>
            <a:off x="6577151" y="406146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343F2B-A033-458F-98A1-E6AF86C92F7F}"/>
              </a:ext>
            </a:extLst>
          </p:cNvPr>
          <p:cNvSpPr/>
          <p:nvPr/>
        </p:nvSpPr>
        <p:spPr>
          <a:xfrm>
            <a:off x="8124825" y="5732145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9EC4BC0-1EDB-40BF-A8E0-1A9CA058638B}"/>
              </a:ext>
            </a:extLst>
          </p:cNvPr>
          <p:cNvSpPr/>
          <p:nvPr/>
        </p:nvSpPr>
        <p:spPr>
          <a:xfrm>
            <a:off x="9160741" y="561975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0F076E2-DB9A-44B7-AEF8-9F53202BD3A1}"/>
              </a:ext>
            </a:extLst>
          </p:cNvPr>
          <p:cNvSpPr/>
          <p:nvPr/>
        </p:nvSpPr>
        <p:spPr>
          <a:xfrm>
            <a:off x="6455231" y="250698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0CE8A32-B545-43A5-8FF8-731F1E48D9A4}"/>
              </a:ext>
            </a:extLst>
          </p:cNvPr>
          <p:cNvSpPr/>
          <p:nvPr/>
        </p:nvSpPr>
        <p:spPr>
          <a:xfrm>
            <a:off x="7220751" y="758806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15271E3-6BAE-4922-987E-F16E2562E7AC}"/>
              </a:ext>
            </a:extLst>
          </p:cNvPr>
          <p:cNvSpPr/>
          <p:nvPr/>
        </p:nvSpPr>
        <p:spPr>
          <a:xfrm>
            <a:off x="11814002" y="30575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7B39F5-6962-4731-B3DD-D39F4F2F72D5}"/>
              </a:ext>
            </a:extLst>
          </p:cNvPr>
          <p:cNvSpPr/>
          <p:nvPr/>
        </p:nvSpPr>
        <p:spPr>
          <a:xfrm>
            <a:off x="11172825" y="31242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FFAC3E5-65E9-4806-AEA7-B878D1B63298}"/>
              </a:ext>
            </a:extLst>
          </p:cNvPr>
          <p:cNvSpPr/>
          <p:nvPr/>
        </p:nvSpPr>
        <p:spPr>
          <a:xfrm>
            <a:off x="7678499" y="1033126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4C62FD-4708-4696-82CA-3A63DFD62C6D}"/>
              </a:ext>
            </a:extLst>
          </p:cNvPr>
          <p:cNvSpPr/>
          <p:nvPr/>
        </p:nvSpPr>
        <p:spPr>
          <a:xfrm>
            <a:off x="7467346" y="264414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3575AD7-5AAA-443C-9887-6F9F42242A78}"/>
              </a:ext>
            </a:extLst>
          </p:cNvPr>
          <p:cNvSpPr/>
          <p:nvPr/>
        </p:nvSpPr>
        <p:spPr>
          <a:xfrm>
            <a:off x="6918153" y="2826588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AD4F6-4460-C59B-A0A7-25F6983CB8A1}"/>
              </a:ext>
            </a:extLst>
          </p:cNvPr>
          <p:cNvSpPr txBox="1"/>
          <p:nvPr/>
        </p:nvSpPr>
        <p:spPr>
          <a:xfrm>
            <a:off x="102661" y="3964460"/>
            <a:ext cx="58412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pairwise network 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set of entities (</a:t>
            </a:r>
            <a:r>
              <a:rPr lang="en-US" sz="2400" i="1" dirty="0"/>
              <a:t>nodes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collection of pairwise interactions between them (</a:t>
            </a:r>
            <a:r>
              <a:rPr lang="en-US" sz="2400" i="1" dirty="0"/>
              <a:t>edges</a:t>
            </a:r>
            <a:r>
              <a:rPr lang="en-US" sz="2400" dirty="0"/>
              <a:t>).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AE965-05E5-479E-203D-9C23BD93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335CC1-AA06-27F3-5A2C-FE758C32F83D}"/>
              </a:ext>
            </a:extLst>
          </p:cNvPr>
          <p:cNvSpPr txBox="1"/>
          <p:nvPr/>
        </p:nvSpPr>
        <p:spPr>
          <a:xfrm>
            <a:off x="385844" y="351234"/>
            <a:ext cx="5007486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/>
              <a:t>Community structure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Groups of nodes switch memberships </a:t>
            </a:r>
            <a:r>
              <a:rPr lang="en-US" sz="2800" dirty="0"/>
              <a:t>as larger interaction sizes are included (LEQ)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Certain nodes not only</a:t>
            </a:r>
            <a:r>
              <a:rPr lang="en-US" sz="2800" b="1" dirty="0"/>
              <a:t> fail to join groups of a given size or larger</a:t>
            </a:r>
            <a:r>
              <a:rPr lang="en-US" sz="2800" dirty="0"/>
              <a:t>, but their community label changes as well (GEQ).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Interactions of a </a:t>
            </a:r>
            <a:r>
              <a:rPr lang="en-US" sz="2800" b="1" dirty="0"/>
              <a:t>single size </a:t>
            </a:r>
            <a:r>
              <a:rPr lang="en-US" sz="2800" dirty="0"/>
              <a:t>can be enough to change the community to which certain nodes belong (exclusion).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580035-5D6E-2D96-3781-AB6075054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796" y="574205"/>
            <a:ext cx="5752279" cy="570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89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different colored circles and lines&#10;&#10;AI-generated content may be incorrect.">
            <a:extLst>
              <a:ext uri="{FF2B5EF4-FFF2-40B4-BE49-F238E27FC236}">
                <a16:creationId xmlns:a16="http://schemas.microsoft.com/office/drawing/2014/main" id="{0C6D4DE6-6A35-55D5-0344-2F06AB377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4" y="3421197"/>
            <a:ext cx="10885791" cy="3112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93B4DE-5C32-9BEC-EFFA-D62CE69C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edges overlap…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29DF1-AAC3-93CC-CA8A-AF3C1BB61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quantify the </a:t>
            </a:r>
            <a:r>
              <a:rPr lang="en-US" dirty="0" err="1"/>
              <a:t>overlapness</a:t>
            </a:r>
            <a:r>
              <a:rPr lang="en-US" dirty="0"/>
              <a:t> using </a:t>
            </a:r>
            <a:r>
              <a:rPr lang="en-US" i="1" dirty="0"/>
              <a:t>s-line graphs.</a:t>
            </a:r>
            <a:endParaRPr lang="en-US" dirty="0"/>
          </a:p>
          <a:p>
            <a:r>
              <a:rPr lang="en-US" dirty="0"/>
              <a:t>The s-line graph is composed of nodes representing hyperedges and edges between two nodes if the hyperedges that they represent share at least s nodes.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F3420-9CE2-34CC-AAF1-87D45238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8D631-45DA-FB99-8D51-A3E26AD0DDCE}"/>
              </a:ext>
            </a:extLst>
          </p:cNvPr>
          <p:cNvSpPr txBox="1"/>
          <p:nvPr/>
        </p:nvSpPr>
        <p:spPr>
          <a:xfrm>
            <a:off x="45156" y="6527645"/>
            <a:ext cx="3239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S. G. Aksoy et al., EPJ Data Science (2020)</a:t>
            </a:r>
          </a:p>
        </p:txBody>
      </p:sp>
    </p:spTree>
    <p:extLst>
      <p:ext uri="{BB962C8B-B14F-4D97-AF65-F5344CB8AC3E}">
        <p14:creationId xmlns:p14="http://schemas.microsoft.com/office/powerpoint/2010/main" val="1712085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5E25-0081-C144-5BF7-FF5361221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networks vary in the strength of their connection</a:t>
            </a:r>
          </a:p>
        </p:txBody>
      </p:sp>
      <p:pic>
        <p:nvPicPr>
          <p:cNvPr id="6" name="Content Placeholder 5" descr="A diagram of a diagram&#10;&#10;AI-generated content may be incorrect.">
            <a:extLst>
              <a:ext uri="{FF2B5EF4-FFF2-40B4-BE49-F238E27FC236}">
                <a16:creationId xmlns:a16="http://schemas.microsoft.com/office/drawing/2014/main" id="{65882B51-EA15-260E-108A-4D1535704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9403" b="32638"/>
          <a:stretch/>
        </p:blipFill>
        <p:spPr>
          <a:xfrm>
            <a:off x="-12429" y="1690688"/>
            <a:ext cx="12098559" cy="42783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7E8C7-254B-79D4-16F9-66A4EB3A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10325"/>
            <a:ext cx="2743200" cy="365125"/>
          </a:xfrm>
        </p:spPr>
        <p:txBody>
          <a:bodyPr/>
          <a:lstStyle/>
          <a:p>
            <a:fld id="{C3762E06-4AC9-684A-AA57-E8646A7B676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B511B-8B0D-2852-5CC1-AD9F6D27C5A3}"/>
              </a:ext>
            </a:extLst>
          </p:cNvPr>
          <p:cNvSpPr txBox="1"/>
          <p:nvPr/>
        </p:nvSpPr>
        <p:spPr>
          <a:xfrm>
            <a:off x="45156" y="6527645"/>
            <a:ext cx="3239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S. G. Aksoy et al., EPJ Data Science (2020)</a:t>
            </a:r>
          </a:p>
        </p:txBody>
      </p:sp>
    </p:spTree>
    <p:extLst>
      <p:ext uri="{BB962C8B-B14F-4D97-AF65-F5344CB8AC3E}">
        <p14:creationId xmlns:p14="http://schemas.microsoft.com/office/powerpoint/2010/main" val="1134018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3919A-2241-41D9-CB21-C7B6C514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edges can include one another…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AE02DF-8C06-FF68-ECEB-68F5D0510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Definition:</a:t>
                </a:r>
                <a:r>
                  <a:rPr lang="en-US" dirty="0"/>
                  <a:t> We introduce </a:t>
                </a:r>
                <a:r>
                  <a:rPr lang="en-US" i="1" dirty="0" err="1"/>
                  <a:t>simpliciality</a:t>
                </a:r>
                <a:r>
                  <a:rPr lang="en-US" i="1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i="1" dirty="0"/>
                  <a:t>) </a:t>
                </a:r>
                <a:r>
                  <a:rPr lang="en-US" dirty="0"/>
                  <a:t>as a measure that</a:t>
                </a:r>
              </a:p>
              <a:p>
                <a:r>
                  <a:rPr lang="en-US" dirty="0"/>
                  <a:t>s</a:t>
                </a:r>
                <a:r>
                  <a:rPr lang="en-US" b="0" dirty="0"/>
                  <a:t>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increases as subfaces are added to a hypergraph</a:t>
                </a:r>
              </a:p>
              <a:p>
                <a:r>
                  <a:rPr lang="en-US" dirty="0"/>
                  <a:t>is maximal for a simplicial complex</a:t>
                </a:r>
                <a:endParaRPr lang="en-US" sz="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AE02DF-8C06-FF68-ECEB-68F5D0510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2AA22A-13D5-8D47-FCE4-6B1F501387E3}"/>
                  </a:ext>
                </a:extLst>
              </p:cNvPr>
              <p:cNvSpPr txBox="1"/>
              <p:nvPr/>
            </p:nvSpPr>
            <p:spPr>
              <a:xfrm>
                <a:off x="5195112" y="5521499"/>
                <a:ext cx="18017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 err="1"/>
                  <a:t>Simpliciality</a:t>
                </a:r>
                <a:r>
                  <a:rPr lang="en-US" sz="2400" b="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2AA22A-13D5-8D47-FCE4-6B1F50138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112" y="5521499"/>
                <a:ext cx="1801775" cy="369332"/>
              </a:xfrm>
              <a:prstGeom prst="rect">
                <a:avLst/>
              </a:prstGeom>
              <a:blipFill>
                <a:blip r:embed="rId3"/>
                <a:stretch>
                  <a:fillRect l="-9722" t="-20000" r="-208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7CAC4291-9BE0-0BED-EAD1-D597CC587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5076" y="4153799"/>
            <a:ext cx="2901158" cy="116046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5EA433-E947-585F-9847-4A722059F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6501" y="4153799"/>
            <a:ext cx="2901146" cy="116045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638E62-0EDB-B839-02BD-877D8B77D7BE}"/>
              </a:ext>
            </a:extLst>
          </p:cNvPr>
          <p:cNvCxnSpPr>
            <a:cxnSpLocks/>
          </p:cNvCxnSpPr>
          <p:nvPr/>
        </p:nvCxnSpPr>
        <p:spPr>
          <a:xfrm>
            <a:off x="3295649" y="5407125"/>
            <a:ext cx="51014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EE4A02-385C-C802-9C8D-688F14180135}"/>
              </a:ext>
            </a:extLst>
          </p:cNvPr>
          <p:cNvCxnSpPr>
            <a:cxnSpLocks/>
          </p:cNvCxnSpPr>
          <p:nvPr/>
        </p:nvCxnSpPr>
        <p:spPr>
          <a:xfrm>
            <a:off x="3295649" y="5149158"/>
            <a:ext cx="0" cy="5159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6C41CB-1611-035B-DDFF-831773516328}"/>
              </a:ext>
            </a:extLst>
          </p:cNvPr>
          <p:cNvCxnSpPr>
            <a:cxnSpLocks/>
          </p:cNvCxnSpPr>
          <p:nvPr/>
        </p:nvCxnSpPr>
        <p:spPr>
          <a:xfrm>
            <a:off x="8386748" y="5149158"/>
            <a:ext cx="0" cy="5159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6D6876A-B4B7-2314-9046-706815FD6E9C}"/>
              </a:ext>
            </a:extLst>
          </p:cNvPr>
          <p:cNvSpPr txBox="1"/>
          <p:nvPr/>
        </p:nvSpPr>
        <p:spPr>
          <a:xfrm>
            <a:off x="8240995" y="5706165"/>
            <a:ext cx="29150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0" dirty="0"/>
              <a:t>1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52CCCB-C892-1219-B2FD-D46604F3E589}"/>
              </a:ext>
            </a:extLst>
          </p:cNvPr>
          <p:cNvSpPr txBox="1"/>
          <p:nvPr/>
        </p:nvSpPr>
        <p:spPr>
          <a:xfrm>
            <a:off x="3158935" y="5711607"/>
            <a:ext cx="29150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0" dirty="0"/>
              <a:t>0</a:t>
            </a:r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B2CB59-0434-BF2C-D642-84E8047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77CA4-9817-E812-B216-4B56337DA8A9}"/>
              </a:ext>
            </a:extLst>
          </p:cNvPr>
          <p:cNvSpPr txBox="1"/>
          <p:nvPr/>
        </p:nvSpPr>
        <p:spPr>
          <a:xfrm>
            <a:off x="39218" y="6538912"/>
            <a:ext cx="4707016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J.G. Young, and N. </a:t>
            </a:r>
            <a:r>
              <a:rPr lang="en-US" sz="1400" i="1" dirty="0" err="1"/>
              <a:t>Eikmeier</a:t>
            </a:r>
            <a:r>
              <a:rPr lang="en-US" sz="1400" i="1" dirty="0"/>
              <a:t>, EPJ Data Sci. (2024)</a:t>
            </a:r>
          </a:p>
        </p:txBody>
      </p:sp>
    </p:spTree>
    <p:extLst>
      <p:ext uri="{BB962C8B-B14F-4D97-AF65-F5344CB8AC3E}">
        <p14:creationId xmlns:p14="http://schemas.microsoft.com/office/powerpoint/2010/main" val="3816000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92AF-2F95-5BCC-6B5B-9E9E17665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</a:t>
            </a:r>
            <a:r>
              <a:rPr lang="en-US" dirty="0" err="1"/>
              <a:t>simpliciality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FB584-1A7E-6018-B2BD-46CF408A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253" name="Picture 252" descr="A screenshot of a computer&#10;&#10;Description automatically generated">
            <a:extLst>
              <a:ext uri="{FF2B5EF4-FFF2-40B4-BE49-F238E27FC236}">
                <a16:creationId xmlns:a16="http://schemas.microsoft.com/office/drawing/2014/main" id="{F6FD2355-4768-3F64-487A-7E150FB11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76"/>
          <a:stretch/>
        </p:blipFill>
        <p:spPr>
          <a:xfrm>
            <a:off x="7154333" y="1412041"/>
            <a:ext cx="4809067" cy="4944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3CF285DB-B14C-01AF-02FC-A2CDFA83182A}"/>
                  </a:ext>
                </a:extLst>
              </p:cNvPr>
              <p:cNvSpPr txBox="1"/>
              <p:nvPr/>
            </p:nvSpPr>
            <p:spPr>
              <a:xfrm>
                <a:off x="838200" y="1774144"/>
                <a:ext cx="6096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600"/>
                  </a:spcBef>
                </a:pPr>
                <a:r>
                  <a:rPr lang="en-US" sz="2400" b="1" dirty="0"/>
                  <a:t>Simplicial fraction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𝑆𝐹</m:t>
                        </m:r>
                      </m:sub>
                    </m:sSub>
                  </m:oMath>
                </a14:m>
                <a:r>
                  <a:rPr lang="en-US" sz="2400" dirty="0"/>
                  <a:t>): What fraction of interactions include all of their sub-interactions?</a:t>
                </a: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3CF285DB-B14C-01AF-02FC-A2CDFA831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74144"/>
                <a:ext cx="6096000" cy="1200329"/>
              </a:xfrm>
              <a:prstGeom prst="rect">
                <a:avLst/>
              </a:prstGeom>
              <a:blipFill>
                <a:blip r:embed="rId3"/>
                <a:stretch>
                  <a:fillRect l="-1663"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4700CBDA-3D0D-5F9F-8349-1404960548F0}"/>
                  </a:ext>
                </a:extLst>
              </p:cNvPr>
              <p:cNvSpPr txBox="1"/>
              <p:nvPr/>
            </p:nvSpPr>
            <p:spPr>
              <a:xfrm>
                <a:off x="838200" y="3461701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600"/>
                  </a:spcBef>
                </a:pPr>
                <a:r>
                  <a:rPr lang="en-US" sz="2400" b="1" dirty="0"/>
                  <a:t>Edit </a:t>
                </a:r>
                <a:r>
                  <a:rPr lang="en-US" sz="2400" b="1" dirty="0" err="1"/>
                  <a:t>simpliciality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𝐸𝑆</m:t>
                        </m:r>
                      </m:sub>
                    </m:sSub>
                  </m:oMath>
                </a14:m>
                <a:r>
                  <a:rPr lang="en-US" sz="2400" dirty="0"/>
                  <a:t>): What fraction of necessary sub-interactions are already present?</a:t>
                </a: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4700CBDA-3D0D-5F9F-8349-140496054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61701"/>
                <a:ext cx="6096000" cy="830997"/>
              </a:xfrm>
              <a:prstGeom prst="rect">
                <a:avLst/>
              </a:prstGeom>
              <a:blipFill>
                <a:blip r:embed="rId4"/>
                <a:stretch>
                  <a:fillRect l="-1663" t="-4545" r="-1247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393C240A-41C8-3363-8C66-2746A5573117}"/>
                  </a:ext>
                </a:extLst>
              </p:cNvPr>
              <p:cNvSpPr txBox="1"/>
              <p:nvPr/>
            </p:nvSpPr>
            <p:spPr>
              <a:xfrm>
                <a:off x="838200" y="4852430"/>
                <a:ext cx="6096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600"/>
                  </a:spcBef>
                </a:pPr>
                <a:r>
                  <a:rPr lang="en-US" sz="2400" b="1" dirty="0"/>
                  <a:t>Face edit </a:t>
                </a:r>
                <a:r>
                  <a:rPr lang="en-US" sz="2400" b="1" dirty="0" err="1"/>
                  <a:t>simpliciality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𝐹𝐸𝑆</m:t>
                        </m:r>
                      </m:sub>
                    </m:sSub>
                  </m:oMath>
                </a14:m>
                <a:r>
                  <a:rPr lang="en-US" sz="2400" dirty="0"/>
                  <a:t>): On average, what fraction of necessary sub-interactions are already present for each maximal interaction?</a:t>
                </a: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393C240A-41C8-3363-8C66-2746A5573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52430"/>
                <a:ext cx="6096000" cy="1200329"/>
              </a:xfrm>
              <a:prstGeom prst="rect">
                <a:avLst/>
              </a:prstGeom>
              <a:blipFill>
                <a:blip r:embed="rId5"/>
                <a:stretch>
                  <a:fillRect l="-1663" t="-3158" r="-16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6BF2752-AA5E-CB58-0786-5DC5A5CC51B9}"/>
              </a:ext>
            </a:extLst>
          </p:cNvPr>
          <p:cNvSpPr txBox="1"/>
          <p:nvPr/>
        </p:nvSpPr>
        <p:spPr>
          <a:xfrm>
            <a:off x="39218" y="6538912"/>
            <a:ext cx="4707016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J.G. Young, and N. </a:t>
            </a:r>
            <a:r>
              <a:rPr lang="en-US" sz="1400" i="1" dirty="0" err="1"/>
              <a:t>Eikmeier</a:t>
            </a:r>
            <a:r>
              <a:rPr lang="en-US" sz="1400" i="1" dirty="0"/>
              <a:t>, EPJ Data Sci. (2024)</a:t>
            </a:r>
          </a:p>
        </p:txBody>
      </p:sp>
    </p:spTree>
    <p:extLst>
      <p:ext uri="{BB962C8B-B14F-4D97-AF65-F5344CB8AC3E}">
        <p14:creationId xmlns:p14="http://schemas.microsoft.com/office/powerpoint/2010/main" val="4018133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9B22-E80B-FA9A-B1C1-AAC5ABE1F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90E24-544D-6878-6912-ECA65BFFB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When it comes to higher-order generative models, it is all or nothing!</a:t>
            </a:r>
          </a:p>
          <a:p>
            <a:r>
              <a:rPr lang="en-US" dirty="0"/>
              <a:t>Models that enforce downward closure, e.g., the simplicial configuration model</a:t>
            </a:r>
          </a:p>
          <a:p>
            <a:r>
              <a:rPr lang="en-US" dirty="0"/>
              <a:t>Models with no consideration for inclusion structure, e.g., the hypergraph </a:t>
            </a:r>
            <a:r>
              <a:rPr lang="en-US" dirty="0" err="1"/>
              <a:t>Erdös-Rényi</a:t>
            </a:r>
            <a:r>
              <a:rPr lang="en-US" dirty="0"/>
              <a:t>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5183C-6C92-F007-5AC9-A000B3324ECA}"/>
              </a:ext>
            </a:extLst>
          </p:cNvPr>
          <p:cNvSpPr txBox="1"/>
          <p:nvPr/>
        </p:nvSpPr>
        <p:spPr>
          <a:xfrm>
            <a:off x="1929390" y="4986345"/>
            <a:ext cx="75924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/>
              <a:t>In reality, </a:t>
            </a:r>
            <a:r>
              <a:rPr lang="en-US" sz="3200" b="1" i="1" dirty="0" err="1"/>
              <a:t>simpliciality</a:t>
            </a:r>
            <a:r>
              <a:rPr lang="en-US" sz="3200" b="1" i="1" dirty="0"/>
              <a:t> is a spectrum!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D9CDB4-A8E3-39AB-ADE3-8DD82C732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CA1391-48EE-C450-29D8-71974DC05049}"/>
              </a:ext>
            </a:extLst>
          </p:cNvPr>
          <p:cNvSpPr txBox="1"/>
          <p:nvPr/>
        </p:nvSpPr>
        <p:spPr>
          <a:xfrm>
            <a:off x="39218" y="6538912"/>
            <a:ext cx="4707016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J.G. Young, and N. </a:t>
            </a:r>
            <a:r>
              <a:rPr lang="en-US" sz="1400" i="1" dirty="0" err="1"/>
              <a:t>Eikmeier</a:t>
            </a:r>
            <a:r>
              <a:rPr lang="en-US" sz="1400" i="1" dirty="0"/>
              <a:t>, EPJ Data Sci. (2024)</a:t>
            </a:r>
          </a:p>
        </p:txBody>
      </p:sp>
    </p:spTree>
    <p:extLst>
      <p:ext uri="{BB962C8B-B14F-4D97-AF65-F5344CB8AC3E}">
        <p14:creationId xmlns:p14="http://schemas.microsoft.com/office/powerpoint/2010/main" val="2181871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D9C1D-5813-F03A-4328-0C562438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FBFFF-D843-78FD-28D9-C0B8A5100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960" y="1463765"/>
            <a:ext cx="5257800" cy="48172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Proximity datasets</a:t>
            </a:r>
          </a:p>
          <a:p>
            <a:pPr marL="0" indent="0">
              <a:buNone/>
            </a:pPr>
            <a:r>
              <a:rPr lang="en-US" i="1" dirty="0"/>
              <a:t>Nodes are people and edges are formed by converting a simultaneous clique interaction measured via proximity from wearable badges to a maximal hyperedge.</a:t>
            </a:r>
          </a:p>
          <a:p>
            <a:r>
              <a:rPr lang="en-US" b="1" dirty="0"/>
              <a:t>contact-high-school</a:t>
            </a:r>
          </a:p>
          <a:p>
            <a:r>
              <a:rPr lang="en-US" b="1" dirty="0"/>
              <a:t>contact-primary-school</a:t>
            </a:r>
            <a:endParaRPr lang="en-US" dirty="0"/>
          </a:p>
          <a:p>
            <a:r>
              <a:rPr lang="en-US" b="1" dirty="0"/>
              <a:t>hospital-</a:t>
            </a:r>
            <a:r>
              <a:rPr lang="en-US" b="1" dirty="0" err="1"/>
              <a:t>lyon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Email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Nodes are email addresses and edges are email messages</a:t>
            </a:r>
          </a:p>
          <a:p>
            <a:r>
              <a:rPr lang="en-US" b="1" dirty="0"/>
              <a:t>email-</a:t>
            </a:r>
            <a:r>
              <a:rPr lang="en-US" b="1" dirty="0" err="1"/>
              <a:t>enron</a:t>
            </a:r>
            <a:endParaRPr lang="en-US" b="1" dirty="0"/>
          </a:p>
          <a:p>
            <a:r>
              <a:rPr lang="en-US" b="1" dirty="0"/>
              <a:t>email-</a:t>
            </a:r>
            <a:r>
              <a:rPr lang="en-US" b="1" dirty="0" err="1"/>
              <a:t>eu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926806-D8DD-27A0-0AAC-CE1DB35C50F0}"/>
              </a:ext>
            </a:extLst>
          </p:cNvPr>
          <p:cNvSpPr txBox="1">
            <a:spLocks/>
          </p:cNvSpPr>
          <p:nvPr/>
        </p:nvSpPr>
        <p:spPr>
          <a:xfrm>
            <a:off x="6454240" y="1463765"/>
            <a:ext cx="5394860" cy="5075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sz="2200" b="1" dirty="0"/>
              <a:t>Biologically associated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i="1" dirty="0"/>
              <a:t>Nodes and edges measure the co-occurrence of biological substances or properties</a:t>
            </a:r>
          </a:p>
          <a:p>
            <a:pPr>
              <a:lnSpc>
                <a:spcPct val="70000"/>
              </a:lnSpc>
            </a:pPr>
            <a:r>
              <a:rPr lang="en-US" sz="2200" b="1" dirty="0" err="1"/>
              <a:t>diseasome</a:t>
            </a:r>
            <a:r>
              <a:rPr lang="en-US" sz="2200" dirty="0"/>
              <a:t>: diseases and symptoms</a:t>
            </a:r>
          </a:p>
          <a:p>
            <a:pPr>
              <a:lnSpc>
                <a:spcPct val="70000"/>
              </a:lnSpc>
            </a:pPr>
            <a:r>
              <a:rPr lang="en-US" sz="2200" b="1" dirty="0" err="1"/>
              <a:t>disgenenet</a:t>
            </a:r>
            <a:r>
              <a:rPr lang="en-US" sz="2200" dirty="0"/>
              <a:t>: genes and diseases</a:t>
            </a:r>
          </a:p>
          <a:p>
            <a:pPr>
              <a:lnSpc>
                <a:spcPct val="70000"/>
              </a:lnSpc>
            </a:pPr>
            <a:r>
              <a:rPr lang="en-US" sz="2200" b="1" dirty="0" err="1"/>
              <a:t>ndc</a:t>
            </a:r>
            <a:r>
              <a:rPr lang="en-US" sz="2200" b="1" dirty="0"/>
              <a:t>-substances</a:t>
            </a:r>
            <a:r>
              <a:rPr lang="en-US" sz="2200" dirty="0"/>
              <a:t>: compounds and drugs</a:t>
            </a:r>
          </a:p>
          <a:p>
            <a:pPr marL="0" indent="0">
              <a:lnSpc>
                <a:spcPct val="70000"/>
              </a:lnSpc>
              <a:buNone/>
            </a:pPr>
            <a:endParaRPr lang="en-US" sz="2200" dirty="0"/>
          </a:p>
          <a:p>
            <a:pPr marL="0" indent="0">
              <a:lnSpc>
                <a:spcPct val="70000"/>
              </a:lnSpc>
              <a:buNone/>
            </a:pPr>
            <a:r>
              <a:rPr lang="en-US" sz="2200" b="1" dirty="0"/>
              <a:t>Misc.</a:t>
            </a:r>
            <a:endParaRPr lang="en-US" sz="2200" dirty="0"/>
          </a:p>
          <a:p>
            <a:pPr>
              <a:lnSpc>
                <a:spcPct val="70000"/>
              </a:lnSpc>
            </a:pPr>
            <a:r>
              <a:rPr lang="en-US" sz="2200" b="1" dirty="0"/>
              <a:t>congress-bills</a:t>
            </a:r>
            <a:r>
              <a:rPr lang="en-US" sz="2200" dirty="0"/>
              <a:t>: Nodes represent congresspeople and edges are co-sponsored bills</a:t>
            </a:r>
          </a:p>
          <a:p>
            <a:pPr>
              <a:lnSpc>
                <a:spcPct val="70000"/>
              </a:lnSpc>
            </a:pPr>
            <a:r>
              <a:rPr lang="en-US" sz="2200" b="1" dirty="0"/>
              <a:t>tags-ask-ubuntu</a:t>
            </a:r>
            <a:r>
              <a:rPr lang="en-US" sz="2200" dirty="0"/>
              <a:t>: The edges are posted questions on an online help forum and nodes are topic tags associated with each question.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A3EDC-EB09-2F6C-9CE9-3947EA09EE29}"/>
              </a:ext>
            </a:extLst>
          </p:cNvPr>
          <p:cNvSpPr txBox="1"/>
          <p:nvPr/>
        </p:nvSpPr>
        <p:spPr>
          <a:xfrm>
            <a:off x="2027033" y="6284822"/>
            <a:ext cx="8137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Recall: a dataset with </a:t>
            </a:r>
            <a:r>
              <a:rPr lang="en-US" sz="2400" i="1" dirty="0"/>
              <a:t>more</a:t>
            </a:r>
            <a:r>
              <a:rPr lang="en-US" sz="2400" dirty="0"/>
              <a:t> included subfaces is </a:t>
            </a:r>
            <a:r>
              <a:rPr lang="en-US" sz="2400" i="1" dirty="0"/>
              <a:t>more</a:t>
            </a:r>
            <a:r>
              <a:rPr lang="en-US" sz="2400" dirty="0"/>
              <a:t> simplicial.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17D7A7-E252-F5BC-D134-1C5A414F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1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5C8C21D-9842-9FC0-F781-AA53D680861C}"/>
              </a:ext>
            </a:extLst>
          </p:cNvPr>
          <p:cNvSpPr txBox="1"/>
          <p:nvPr/>
        </p:nvSpPr>
        <p:spPr>
          <a:xfrm>
            <a:off x="1246146" y="1862473"/>
            <a:ext cx="1523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Proximity datasets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7A7B40-A210-B97B-79B6-25172931C56D}"/>
              </a:ext>
            </a:extLst>
          </p:cNvPr>
          <p:cNvSpPr txBox="1"/>
          <p:nvPr/>
        </p:nvSpPr>
        <p:spPr>
          <a:xfrm>
            <a:off x="1246146" y="3072654"/>
            <a:ext cx="152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2DBAEC-C8B0-3C96-DB89-0D446448F79B}"/>
              </a:ext>
            </a:extLst>
          </p:cNvPr>
          <p:cNvSpPr txBox="1"/>
          <p:nvPr/>
        </p:nvSpPr>
        <p:spPr>
          <a:xfrm>
            <a:off x="1246146" y="3995815"/>
            <a:ext cx="1523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Biologically associated</a:t>
            </a:r>
          </a:p>
        </p:txBody>
      </p:sp>
      <p:pic>
        <p:nvPicPr>
          <p:cNvPr id="24" name="Picture 23" descr="A graph with green and blue dots&#10;&#10;Description automatically generated">
            <a:extLst>
              <a:ext uri="{FF2B5EF4-FFF2-40B4-BE49-F238E27FC236}">
                <a16:creationId xmlns:a16="http://schemas.microsoft.com/office/drawing/2014/main" id="{8DD67E67-92AE-8033-15EF-3D2C79632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125" y="1396814"/>
            <a:ext cx="6673750" cy="50053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5164806-6FF1-BF48-0F3B-9F73354EBDAB}"/>
              </a:ext>
            </a:extLst>
          </p:cNvPr>
          <p:cNvSpPr txBox="1"/>
          <p:nvPr/>
        </p:nvSpPr>
        <p:spPr>
          <a:xfrm>
            <a:off x="1246146" y="5121416"/>
            <a:ext cx="152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Misc.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FAA182-2F38-E69E-E221-A794B78E3ED5}"/>
              </a:ext>
            </a:extLst>
          </p:cNvPr>
          <p:cNvSpPr/>
          <p:nvPr/>
        </p:nvSpPr>
        <p:spPr>
          <a:xfrm>
            <a:off x="8140389" y="1561171"/>
            <a:ext cx="1001584" cy="124893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C6F6B0-6375-E73E-DB25-AE64434632FD}"/>
              </a:ext>
            </a:extLst>
          </p:cNvPr>
          <p:cNvSpPr/>
          <p:nvPr/>
        </p:nvSpPr>
        <p:spPr>
          <a:xfrm>
            <a:off x="4909475" y="2842893"/>
            <a:ext cx="2372271" cy="81874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D24DA627-EB9C-1203-E59B-F9230D79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simplicial are higher-order networks?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0FBB38-428C-2E80-A025-D7BC9EA08F83}"/>
              </a:ext>
            </a:extLst>
          </p:cNvPr>
          <p:cNvSpPr/>
          <p:nvPr/>
        </p:nvSpPr>
        <p:spPr>
          <a:xfrm>
            <a:off x="4853721" y="3780264"/>
            <a:ext cx="487713" cy="107743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A72A14-1C72-B19E-8598-C2D937005A1B}"/>
              </a:ext>
            </a:extLst>
          </p:cNvPr>
          <p:cNvSpPr/>
          <p:nvPr/>
        </p:nvSpPr>
        <p:spPr>
          <a:xfrm>
            <a:off x="4866885" y="5003100"/>
            <a:ext cx="2080325" cy="6059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8962B-3D85-9323-7325-9EADF17C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51A44-1CB4-FC0B-4CFC-8DB0023CAFE6}"/>
              </a:ext>
            </a:extLst>
          </p:cNvPr>
          <p:cNvSpPr txBox="1"/>
          <p:nvPr/>
        </p:nvSpPr>
        <p:spPr>
          <a:xfrm>
            <a:off x="39218" y="6538912"/>
            <a:ext cx="4707016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J.G. Young, and N. </a:t>
            </a:r>
            <a:r>
              <a:rPr lang="en-US" sz="1400" i="1" dirty="0" err="1"/>
              <a:t>Eikmeier</a:t>
            </a:r>
            <a:r>
              <a:rPr lang="en-US" sz="1400" i="1" dirty="0"/>
              <a:t>, EPJ Data Sci. (2024)</a:t>
            </a:r>
          </a:p>
        </p:txBody>
      </p:sp>
    </p:spTree>
    <p:extLst>
      <p:ext uri="{BB962C8B-B14F-4D97-AF65-F5344CB8AC3E}">
        <p14:creationId xmlns:p14="http://schemas.microsoft.com/office/powerpoint/2010/main" val="152481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/>
      <p:bldP spid="22" grpId="1"/>
      <p:bldP spid="23" grpId="0"/>
      <p:bldP spid="23" grpId="1"/>
      <p:bldP spid="25" grpId="0"/>
      <p:bldP spid="26" grpId="0" animBg="1"/>
      <p:bldP spid="26" grpId="1" animBg="1"/>
      <p:bldP spid="27" grpId="0" animBg="1"/>
      <p:bldP spid="27" grpId="1" animBg="1"/>
      <p:bldP spid="37" grpId="0" animBg="1"/>
      <p:bldP spid="37" grpId="1" animBg="1"/>
      <p:bldP spid="3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479B-63D5-8B46-87A7-CB6BF37C2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do generative models capture </a:t>
            </a:r>
            <a:r>
              <a:rPr lang="en-US" dirty="0" err="1"/>
              <a:t>simpliciality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8E639-9A64-3E5A-B959-E3F137E8D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consider three generative models that are easy to fit:</a:t>
            </a:r>
          </a:p>
          <a:p>
            <a:r>
              <a:rPr lang="en-US" b="1" dirty="0" err="1"/>
              <a:t>biSBM</a:t>
            </a:r>
            <a:r>
              <a:rPr lang="en-US" dirty="0"/>
              <a:t>: Expected degree/edge size sequences + community structure</a:t>
            </a:r>
          </a:p>
          <a:p>
            <a:r>
              <a:rPr lang="en-US" b="1" dirty="0"/>
              <a:t>Hypergraph configuration model</a:t>
            </a:r>
            <a:r>
              <a:rPr lang="en-US" dirty="0"/>
              <a:t>: exact degree/edge size sequences</a:t>
            </a:r>
          </a:p>
          <a:p>
            <a:r>
              <a:rPr lang="en-US" b="1" dirty="0"/>
              <a:t>Bipartite Chung-Lu model</a:t>
            </a:r>
            <a:r>
              <a:rPr lang="en-US" dirty="0"/>
              <a:t>: Expected degree/edge size sequences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1,000 realizations of each fitted model to each dataset.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C8D03-6229-D577-B60E-007EE2D6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78ADD-11A6-5C99-2C73-137068198234}"/>
              </a:ext>
            </a:extLst>
          </p:cNvPr>
          <p:cNvSpPr txBox="1"/>
          <p:nvPr/>
        </p:nvSpPr>
        <p:spPr>
          <a:xfrm>
            <a:off x="39218" y="6538912"/>
            <a:ext cx="4707016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J.G. Young, and N. </a:t>
            </a:r>
            <a:r>
              <a:rPr lang="en-US" sz="1400" i="1" dirty="0" err="1"/>
              <a:t>Eikmeier</a:t>
            </a:r>
            <a:r>
              <a:rPr lang="en-US" sz="1400" i="1" dirty="0"/>
              <a:t>, EPJ Data Sci. (2024)</a:t>
            </a:r>
          </a:p>
        </p:txBody>
      </p:sp>
    </p:spTree>
    <p:extLst>
      <p:ext uri="{BB962C8B-B14F-4D97-AF65-F5344CB8AC3E}">
        <p14:creationId xmlns:p14="http://schemas.microsoft.com/office/powerpoint/2010/main" val="1779441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EBF35-D744-EE89-8AE7-2B3930A2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well do generative models capture </a:t>
            </a:r>
            <a:r>
              <a:rPr lang="en-US" dirty="0" err="1"/>
              <a:t>simpliciality</a:t>
            </a:r>
            <a:r>
              <a:rPr lang="en-US" dirty="0"/>
              <a:t>?</a:t>
            </a:r>
          </a:p>
        </p:txBody>
      </p:sp>
      <p:pic>
        <p:nvPicPr>
          <p:cNvPr id="5" name="Picture 4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E496F844-068C-79E9-00FE-D4B885520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3087"/>
            <a:ext cx="12192000" cy="4572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D9903-72A7-8B7F-8701-7585F4A1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7A425-834B-79CE-E34F-0D30356595E7}"/>
              </a:ext>
            </a:extLst>
          </p:cNvPr>
          <p:cNvSpPr txBox="1"/>
          <p:nvPr/>
        </p:nvSpPr>
        <p:spPr>
          <a:xfrm>
            <a:off x="39218" y="6538912"/>
            <a:ext cx="4707016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J.G. Young, and N. </a:t>
            </a:r>
            <a:r>
              <a:rPr lang="en-US" sz="1400" i="1" dirty="0" err="1"/>
              <a:t>Eikmeier</a:t>
            </a:r>
            <a:r>
              <a:rPr lang="en-US" sz="1400" i="1" dirty="0"/>
              <a:t>, EPJ Data Sci. (2024)</a:t>
            </a:r>
          </a:p>
        </p:txBody>
      </p:sp>
    </p:spTree>
    <p:extLst>
      <p:ext uri="{BB962C8B-B14F-4D97-AF65-F5344CB8AC3E}">
        <p14:creationId xmlns:p14="http://schemas.microsoft.com/office/powerpoint/2010/main" val="1316790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walking, people, runway&#10;&#10;Description automatically generated">
            <a:extLst>
              <a:ext uri="{FF2B5EF4-FFF2-40B4-BE49-F238E27FC236}">
                <a16:creationId xmlns:a16="http://schemas.microsoft.com/office/drawing/2014/main" id="{6A60C5B4-8E00-4BC7-909C-AEF80E1DBB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9" b="10379"/>
          <a:stretch/>
        </p:blipFill>
        <p:spPr>
          <a:xfrm>
            <a:off x="6403802" y="0"/>
            <a:ext cx="5788198" cy="68603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08DE8D-F2FF-49C7-90E9-32988E215A0E}"/>
              </a:ext>
            </a:extLst>
          </p:cNvPr>
          <p:cNvSpPr/>
          <p:nvPr/>
        </p:nvSpPr>
        <p:spPr>
          <a:xfrm>
            <a:off x="6403802" y="-1"/>
            <a:ext cx="5788198" cy="68580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BA2755-BB90-AAEF-EBED-D1CCBB83CCC8}"/>
              </a:ext>
            </a:extLst>
          </p:cNvPr>
          <p:cNvSpPr/>
          <p:nvPr/>
        </p:nvSpPr>
        <p:spPr>
          <a:xfrm>
            <a:off x="6573341" y="5991225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0E7B5E-AE2C-1928-BC27-DBE72297B8B6}"/>
              </a:ext>
            </a:extLst>
          </p:cNvPr>
          <p:cNvSpPr/>
          <p:nvPr/>
        </p:nvSpPr>
        <p:spPr>
          <a:xfrm>
            <a:off x="11172825" y="613410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A8334C-B16D-6977-C363-2CE2AF9747A6}"/>
              </a:ext>
            </a:extLst>
          </p:cNvPr>
          <p:cNvSpPr/>
          <p:nvPr/>
        </p:nvSpPr>
        <p:spPr>
          <a:xfrm>
            <a:off x="8886421" y="214217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970464-AE97-681D-3E3F-B834887624D7}"/>
              </a:ext>
            </a:extLst>
          </p:cNvPr>
          <p:cNvSpPr/>
          <p:nvPr/>
        </p:nvSpPr>
        <p:spPr>
          <a:xfrm>
            <a:off x="8505571" y="200501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021CC4-0661-A54D-C04F-8F37E5E4D6E3}"/>
              </a:ext>
            </a:extLst>
          </p:cNvPr>
          <p:cNvSpPr/>
          <p:nvPr/>
        </p:nvSpPr>
        <p:spPr>
          <a:xfrm>
            <a:off x="9023581" y="1618298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67EC85-8EA5-FA08-E6A8-D342F3320E95}"/>
              </a:ext>
            </a:extLst>
          </p:cNvPr>
          <p:cNvSpPr/>
          <p:nvPr/>
        </p:nvSpPr>
        <p:spPr>
          <a:xfrm>
            <a:off x="9686925" y="392430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10F6ADF-3C6C-2260-F5BA-D9E60769D84D}"/>
              </a:ext>
            </a:extLst>
          </p:cNvPr>
          <p:cNvSpPr/>
          <p:nvPr/>
        </p:nvSpPr>
        <p:spPr>
          <a:xfrm>
            <a:off x="10668000" y="329184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276ADEB-DBE7-1567-DA55-93DF520C8A58}"/>
              </a:ext>
            </a:extLst>
          </p:cNvPr>
          <p:cNvSpPr/>
          <p:nvPr/>
        </p:nvSpPr>
        <p:spPr>
          <a:xfrm>
            <a:off x="6577151" y="406146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1F8EFB-4E2E-FEFB-7AE2-5477E32940A7}"/>
              </a:ext>
            </a:extLst>
          </p:cNvPr>
          <p:cNvSpPr/>
          <p:nvPr/>
        </p:nvSpPr>
        <p:spPr>
          <a:xfrm>
            <a:off x="8124825" y="5732145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6492664-9D6F-D583-47DB-6B0C628469E7}"/>
              </a:ext>
            </a:extLst>
          </p:cNvPr>
          <p:cNvSpPr/>
          <p:nvPr/>
        </p:nvSpPr>
        <p:spPr>
          <a:xfrm>
            <a:off x="9160741" y="561975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2F565BD-ED03-37B5-AFCE-A4B7C86456DD}"/>
              </a:ext>
            </a:extLst>
          </p:cNvPr>
          <p:cNvSpPr/>
          <p:nvPr/>
        </p:nvSpPr>
        <p:spPr>
          <a:xfrm>
            <a:off x="6455231" y="250698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1B24B04-2499-7B0F-7560-116F9E64FBAB}"/>
              </a:ext>
            </a:extLst>
          </p:cNvPr>
          <p:cNvSpPr/>
          <p:nvPr/>
        </p:nvSpPr>
        <p:spPr>
          <a:xfrm>
            <a:off x="7220751" y="758806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DBB6B13-47D4-0CF3-02EC-94AFB9F74B3D}"/>
              </a:ext>
            </a:extLst>
          </p:cNvPr>
          <p:cNvSpPr/>
          <p:nvPr/>
        </p:nvSpPr>
        <p:spPr>
          <a:xfrm>
            <a:off x="11814002" y="30575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6D3151C-4302-6154-7588-BB2592F15AA1}"/>
              </a:ext>
            </a:extLst>
          </p:cNvPr>
          <p:cNvSpPr/>
          <p:nvPr/>
        </p:nvSpPr>
        <p:spPr>
          <a:xfrm>
            <a:off x="11172825" y="31242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0285AF-7C5D-3AFC-C98C-27202BE679A1}"/>
              </a:ext>
            </a:extLst>
          </p:cNvPr>
          <p:cNvSpPr/>
          <p:nvPr/>
        </p:nvSpPr>
        <p:spPr>
          <a:xfrm>
            <a:off x="7678499" y="1033126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7C15BA6-3883-24BE-70FA-AD410C138AD7}"/>
              </a:ext>
            </a:extLst>
          </p:cNvPr>
          <p:cNvSpPr/>
          <p:nvPr/>
        </p:nvSpPr>
        <p:spPr>
          <a:xfrm>
            <a:off x="7467346" y="264414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F17A8B7-BAB9-61AA-BDC5-D4996E892AB0}"/>
              </a:ext>
            </a:extLst>
          </p:cNvPr>
          <p:cNvSpPr/>
          <p:nvPr/>
        </p:nvSpPr>
        <p:spPr>
          <a:xfrm>
            <a:off x="6918153" y="2826588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E2407-008D-4ABF-8E3F-4B6746F3F3A6}"/>
              </a:ext>
            </a:extLst>
          </p:cNvPr>
          <p:cNvSpPr txBox="1"/>
          <p:nvPr/>
        </p:nvSpPr>
        <p:spPr>
          <a:xfrm>
            <a:off x="4135223" y="6581001"/>
            <a:ext cx="2268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Photo by </a:t>
            </a:r>
            <a:r>
              <a:rPr lang="en-US" sz="1200" dirty="0" err="1"/>
              <a:t>Ryoji</a:t>
            </a:r>
            <a:r>
              <a:rPr lang="en-US" sz="1200" dirty="0"/>
              <a:t> Iwata on </a:t>
            </a:r>
            <a:r>
              <a:rPr lang="en-US" sz="1200" dirty="0" err="1"/>
              <a:t>Unsplash</a:t>
            </a:r>
            <a:endParaRPr lang="en-US" sz="1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A2C80D-62D4-44E7-A379-A66DA41D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717550"/>
            <a:ext cx="5143500" cy="1325563"/>
          </a:xfrm>
        </p:spPr>
        <p:txBody>
          <a:bodyPr/>
          <a:lstStyle/>
          <a:p>
            <a:r>
              <a:rPr lang="en-US" dirty="0"/>
              <a:t>Higher-order networks…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110FED4-FCC4-46A4-A000-BD5513FF4726}"/>
              </a:ext>
            </a:extLst>
          </p:cNvPr>
          <p:cNvSpPr/>
          <p:nvPr/>
        </p:nvSpPr>
        <p:spPr>
          <a:xfrm rot="21194883">
            <a:off x="7931263" y="5474732"/>
            <a:ext cx="1721400" cy="684371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BFF016-E31A-44AF-B916-EE905E86DBCB}"/>
                  </a:ext>
                </a:extLst>
              </p:cNvPr>
              <p:cNvSpPr txBox="1"/>
              <p:nvPr/>
            </p:nvSpPr>
            <p:spPr>
              <a:xfrm>
                <a:off x="104109" y="4085941"/>
                <a:ext cx="5841268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higher-order network (or </a:t>
                </a:r>
                <a:r>
                  <a:rPr lang="en-US" sz="2400" i="1" dirty="0"/>
                  <a:t>hypergraph</a:t>
                </a:r>
                <a:r>
                  <a:rPr lang="en-US" sz="2400" dirty="0"/>
                  <a:t>) 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set of entities (</a:t>
                </a:r>
                <a:r>
                  <a:rPr lang="en-US" sz="2400" i="1" dirty="0"/>
                  <a:t>nodes</a:t>
                </a:r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collection of arbitrarily-sized interactions between them (</a:t>
                </a:r>
                <a:r>
                  <a:rPr lang="en-US" sz="2400" i="1" dirty="0"/>
                  <a:t>hyperedges</a:t>
                </a:r>
                <a:r>
                  <a:rPr lang="en-US" sz="2400" dirty="0"/>
                  <a:t>).</a:t>
                </a:r>
              </a:p>
              <a:p>
                <a:endParaRPr lang="en-US" sz="1200" dirty="0"/>
              </a:p>
              <a:p>
                <a:r>
                  <a:rPr lang="en-US" sz="2400" dirty="0"/>
                  <a:t>An </a:t>
                </a:r>
                <a:r>
                  <a:rPr lang="en-US" sz="2400" i="1" dirty="0"/>
                  <a:t>m-hyperedge</a:t>
                </a:r>
                <a:r>
                  <a:rPr lang="en-US" sz="2400" dirty="0"/>
                  <a:t> is an interaction between </a:t>
                </a:r>
                <a:r>
                  <a:rPr lang="en-US" sz="2400" i="1" dirty="0"/>
                  <a:t>m</a:t>
                </a:r>
                <a:r>
                  <a:rPr lang="en-US" sz="2400" dirty="0"/>
                  <a:t> nodes. “Higher-order”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BFF016-E31A-44AF-B916-EE905E86D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9" y="4085941"/>
                <a:ext cx="5841268" cy="2492990"/>
              </a:xfrm>
              <a:prstGeom prst="rect">
                <a:avLst/>
              </a:prstGeom>
              <a:blipFill>
                <a:blip r:embed="rId3"/>
                <a:stretch>
                  <a:fillRect l="-1735" t="-2030" b="-5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299B7B9-E8BD-0F32-8ACE-CDCDD0D269D0}"/>
              </a:ext>
            </a:extLst>
          </p:cNvPr>
          <p:cNvSpPr/>
          <p:nvPr/>
        </p:nvSpPr>
        <p:spPr>
          <a:xfrm rot="19674839">
            <a:off x="9461399" y="3307667"/>
            <a:ext cx="1721400" cy="853073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F4671C8-1087-E93B-1884-8F57EA20FFD9}"/>
              </a:ext>
            </a:extLst>
          </p:cNvPr>
          <p:cNvSpPr/>
          <p:nvPr/>
        </p:nvSpPr>
        <p:spPr>
          <a:xfrm rot="275653">
            <a:off x="6348796" y="2103635"/>
            <a:ext cx="1558891" cy="1189473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F060DEA-E37E-383B-AA95-B12FA69D0A6E}"/>
              </a:ext>
            </a:extLst>
          </p:cNvPr>
          <p:cNvSpPr/>
          <p:nvPr/>
        </p:nvSpPr>
        <p:spPr>
          <a:xfrm rot="1541639">
            <a:off x="6550853" y="2285028"/>
            <a:ext cx="1149511" cy="2452474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06074DB-441D-07CF-F5E6-160B0A8339EB}"/>
              </a:ext>
            </a:extLst>
          </p:cNvPr>
          <p:cNvSpPr/>
          <p:nvPr/>
        </p:nvSpPr>
        <p:spPr>
          <a:xfrm rot="3617355">
            <a:off x="7892416" y="1055599"/>
            <a:ext cx="1149511" cy="2452474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DA6D167-50A0-7246-BBDC-CE6EFDD0FFC0}"/>
              </a:ext>
            </a:extLst>
          </p:cNvPr>
          <p:cNvSpPr/>
          <p:nvPr/>
        </p:nvSpPr>
        <p:spPr>
          <a:xfrm rot="2797803">
            <a:off x="8472582" y="1450168"/>
            <a:ext cx="935590" cy="1188516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0489C54-D986-F9CD-C596-E02C9F19BE65}"/>
              </a:ext>
            </a:extLst>
          </p:cNvPr>
          <p:cNvSpPr/>
          <p:nvPr/>
        </p:nvSpPr>
        <p:spPr>
          <a:xfrm rot="1835458">
            <a:off x="7040696" y="708227"/>
            <a:ext cx="1111441" cy="684371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41025E1-98DB-6CDC-12B0-703B966E65C5}"/>
              </a:ext>
            </a:extLst>
          </p:cNvPr>
          <p:cNvSpPr/>
          <p:nvPr/>
        </p:nvSpPr>
        <p:spPr>
          <a:xfrm>
            <a:off x="11080559" y="102175"/>
            <a:ext cx="1111441" cy="684371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8D7CBF4-F8FA-5387-2EBC-565CE4DE8CCE}"/>
              </a:ext>
            </a:extLst>
          </p:cNvPr>
          <p:cNvSpPr txBox="1"/>
          <p:nvPr/>
        </p:nvSpPr>
        <p:spPr>
          <a:xfrm>
            <a:off x="104110" y="2732915"/>
            <a:ext cx="5841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assume that any number of entities may interact at once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CDA8338-318C-A317-3A64-477D6E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24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31D1-32C5-9E99-F979-E0535F0AA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realistic higher-order network models and measures</a:t>
            </a:r>
          </a:p>
        </p:txBody>
      </p:sp>
      <p:pic>
        <p:nvPicPr>
          <p:cNvPr id="6" name="Content Placeholder 5" descr="A group of graphs showing the same size of the same size&#10;&#10;Description automatically generated with medium confidence">
            <a:extLst>
              <a:ext uri="{FF2B5EF4-FFF2-40B4-BE49-F238E27FC236}">
                <a16:creationId xmlns:a16="http://schemas.microsoft.com/office/drawing/2014/main" id="{74D3E1E7-C3CC-2860-0F39-00E09FF8D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49905"/>
            <a:ext cx="6184900" cy="348236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ED6CF-0F07-153D-5A13-E608C5D7EE3D}"/>
              </a:ext>
            </a:extLst>
          </p:cNvPr>
          <p:cNvSpPr txBox="1"/>
          <p:nvPr/>
        </p:nvSpPr>
        <p:spPr>
          <a:xfrm>
            <a:off x="444500" y="5295900"/>
            <a:ext cx="565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Assortativity</a:t>
            </a:r>
            <a:r>
              <a:rPr lang="en-US" sz="2000" dirty="0"/>
              <a:t> + degree sequence cannot fully capture spreading properties of a hypergraph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D42993-357C-869F-108F-575FA5A1B54B}"/>
              </a:ext>
            </a:extLst>
          </p:cNvPr>
          <p:cNvSpPr/>
          <p:nvPr/>
        </p:nvSpPr>
        <p:spPr>
          <a:xfrm>
            <a:off x="4965700" y="3570068"/>
            <a:ext cx="876300" cy="64633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F0D0F-AE96-F07C-2D2E-A85BC19556A8}"/>
              </a:ext>
            </a:extLst>
          </p:cNvPr>
          <p:cNvSpPr txBox="1"/>
          <p:nvPr/>
        </p:nvSpPr>
        <p:spPr>
          <a:xfrm>
            <a:off x="6337300" y="1949905"/>
            <a:ext cx="56261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As shown earlier, there are opportunities for models that…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model structure at </a:t>
            </a:r>
            <a:r>
              <a:rPr lang="en-US" sz="2400" b="1" dirty="0"/>
              <a:t>different scales</a:t>
            </a:r>
            <a:r>
              <a:rPr lang="en-US" sz="2400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can match the empirical </a:t>
            </a:r>
            <a:r>
              <a:rPr lang="en-US" sz="2400" b="1" dirty="0" err="1"/>
              <a:t>simpliciality</a:t>
            </a:r>
            <a:r>
              <a:rPr lang="en-US" sz="2400" dirty="0"/>
              <a:t> of higher-order datasets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There also may be latent structure that can be captured with different higher-order measures.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AAACA-1BFA-38BA-6C20-E02D44D80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1340A-900A-F315-237D-4158352DCF2E}"/>
              </a:ext>
            </a:extLst>
          </p:cNvPr>
          <p:cNvSpPr txBox="1"/>
          <p:nvPr/>
        </p:nvSpPr>
        <p:spPr>
          <a:xfrm>
            <a:off x="40341" y="6538912"/>
            <a:ext cx="3632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 </a:t>
            </a:r>
            <a:r>
              <a:rPr lang="en-US" sz="1400" i="1" dirty="0"/>
              <a:t>and J. G. Restrepo, Chaos (2022)</a:t>
            </a:r>
          </a:p>
        </p:txBody>
      </p:sp>
    </p:spTree>
    <p:extLst>
      <p:ext uri="{BB962C8B-B14F-4D97-AF65-F5344CB8AC3E}">
        <p14:creationId xmlns:p14="http://schemas.microsoft.com/office/powerpoint/2010/main" val="39335985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4777-F625-8EE2-2CCF-6055AF58D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252B4-7ADB-7832-3D68-1816390A9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800" dirty="0"/>
              <a:t>S. Adhikari, J. G. Restrepo, and P. </a:t>
            </a:r>
            <a:r>
              <a:rPr lang="en-US" dirty="0"/>
              <a:t>S.</a:t>
            </a:r>
            <a:r>
              <a:rPr lang="en-US" sz="2800" dirty="0"/>
              <a:t> Skardal, “Synchronization of phase oscillators on complex hypergraphs”, </a:t>
            </a:r>
            <a:r>
              <a:rPr lang="en-US" sz="2800" i="1" dirty="0"/>
              <a:t>Chaos</a:t>
            </a:r>
            <a:r>
              <a:rPr lang="en-US" sz="2800" dirty="0"/>
              <a:t> </a:t>
            </a:r>
            <a:r>
              <a:rPr lang="en-US" sz="2800" b="1" dirty="0"/>
              <a:t>33</a:t>
            </a:r>
            <a:r>
              <a:rPr lang="en-US" sz="2800" dirty="0"/>
              <a:t>, 033116 (2023)</a:t>
            </a:r>
          </a:p>
          <a:p>
            <a:r>
              <a:rPr lang="en-US" sz="2800" dirty="0"/>
              <a:t>S. G. Aksoy, C. Joslyn, C. Ortiz Marrero, et al. ”Hypernetwork science via high-order hypergraph walks”, </a:t>
            </a:r>
            <a:r>
              <a:rPr lang="en-US" sz="2800" i="1" dirty="0"/>
              <a:t>EPJ Data Sci. </a:t>
            </a:r>
            <a:r>
              <a:rPr lang="en-US" sz="2800" b="1" dirty="0"/>
              <a:t>9</a:t>
            </a:r>
            <a:r>
              <a:rPr lang="en-US" sz="2800" dirty="0"/>
              <a:t>, 16 (2020).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I. Iacopini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Simplicial models of social contagion.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Nat Commun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10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2485 (2019).</a:t>
            </a:r>
            <a:endParaRPr lang="en-US" sz="2800" dirty="0"/>
          </a:p>
          <a:p>
            <a:r>
              <a:rPr lang="en-US" sz="2800" dirty="0"/>
              <a:t>N. W. Landry, J.-G. Young, and N. E. Eikmeier, “The </a:t>
            </a:r>
            <a:r>
              <a:rPr lang="en-US" sz="2800" dirty="0" err="1"/>
              <a:t>simpliciality</a:t>
            </a:r>
            <a:r>
              <a:rPr lang="en-US" sz="2800" dirty="0"/>
              <a:t> of higher-order networks”, </a:t>
            </a:r>
            <a:r>
              <a:rPr lang="en-US" sz="2800" i="1" dirty="0"/>
              <a:t>EPJ Data Sci.</a:t>
            </a:r>
            <a:r>
              <a:rPr lang="en-US" b="1" i="0" dirty="0">
                <a:solidFill>
                  <a:srgbClr val="333333"/>
                </a:solidFill>
                <a:effectLst/>
                <a:latin typeface="-apple-system"/>
              </a:rPr>
              <a:t> 13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, 17 </a:t>
            </a:r>
            <a:r>
              <a:rPr lang="en-US" sz="2800" dirty="0"/>
              <a:t>(2024).</a:t>
            </a:r>
          </a:p>
          <a:p>
            <a:r>
              <a:rPr lang="en-US" dirty="0"/>
              <a:t>N. W. Landry, I. Amburg, M. Shi, and S. G. Aksoy, “Filtering higher-order datasets”, </a:t>
            </a:r>
            <a:r>
              <a:rPr lang="en-US" i="1" dirty="0"/>
              <a:t>J. Phys. Complex. </a:t>
            </a:r>
            <a:r>
              <a:rPr lang="en-US" b="1" dirty="0"/>
              <a:t>5</a:t>
            </a:r>
            <a:r>
              <a:rPr lang="en-US" dirty="0"/>
              <a:t>, 1</a:t>
            </a:r>
            <a:r>
              <a:rPr lang="en-US" i="1" dirty="0"/>
              <a:t> </a:t>
            </a:r>
            <a:r>
              <a:rPr lang="en-US" dirty="0"/>
              <a:t>(2024).</a:t>
            </a:r>
          </a:p>
          <a:p>
            <a:r>
              <a:rPr lang="en-US" dirty="0"/>
              <a:t>N. W. Landry and J. G. Restrepo, “Hypergraph </a:t>
            </a:r>
            <a:r>
              <a:rPr lang="en-US" dirty="0" err="1"/>
              <a:t>assortativity</a:t>
            </a:r>
            <a:r>
              <a:rPr lang="en-US" dirty="0"/>
              <a:t>: a dynamical systems perspective”, </a:t>
            </a:r>
            <a:r>
              <a:rPr lang="en-US" i="1" dirty="0"/>
              <a:t>Chaos </a:t>
            </a:r>
            <a:r>
              <a:rPr lang="en-US" b="1" dirty="0"/>
              <a:t>32</a:t>
            </a:r>
            <a:r>
              <a:rPr lang="en-US" i="1" dirty="0"/>
              <a:t>, </a:t>
            </a:r>
            <a:r>
              <a:rPr lang="en-US" dirty="0"/>
              <a:t>053113 (2022)</a:t>
            </a:r>
          </a:p>
          <a:p>
            <a:r>
              <a:rPr lang="en-US" dirty="0"/>
              <a:t>P. S. Skardal and A. Arenas, “Abrupt Desynchronization and Extensive </a:t>
            </a:r>
            <a:r>
              <a:rPr lang="en-US" dirty="0" err="1"/>
              <a:t>Multistability</a:t>
            </a:r>
            <a:r>
              <a:rPr lang="en-US" dirty="0"/>
              <a:t> in Globally Coupled Oscillator Simplexes”, </a:t>
            </a:r>
            <a:r>
              <a:rPr lang="en-US" i="1" dirty="0"/>
              <a:t>Phys. Rev. Lett. </a:t>
            </a:r>
            <a:r>
              <a:rPr lang="en-US" b="1" dirty="0"/>
              <a:t>122</a:t>
            </a:r>
            <a:r>
              <a:rPr lang="en-US" dirty="0"/>
              <a:t>, 248301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T. LaRock and R. Lambiotte </a:t>
            </a:r>
            <a:r>
              <a:rPr lang="en-US" b="0" i="1" dirty="0">
                <a:solidFill>
                  <a:srgbClr val="333333"/>
                </a:solidFill>
                <a:effectLst/>
                <a:latin typeface="-apple-system"/>
              </a:rPr>
              <a:t>J. Phys. Complex.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333333"/>
                </a:solidFill>
                <a:effectLst/>
                <a:latin typeface="-apple-system"/>
              </a:rPr>
              <a:t>4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045007 (2023)</a:t>
            </a:r>
            <a:endParaRPr lang="en-US" dirty="0"/>
          </a:p>
          <a:p>
            <a:r>
              <a:rPr lang="en-US" dirty="0"/>
              <a:t>L. </a:t>
            </a:r>
            <a:r>
              <a:rPr lang="en-US" dirty="0" err="1"/>
              <a:t>Neuhäuser</a:t>
            </a:r>
            <a:r>
              <a:rPr lang="en-US" dirty="0"/>
              <a:t>, A. Mellor, and R. Lambiotte, “Multibody interactions and nonlinear consensus dynamics on networked systems”, </a:t>
            </a:r>
            <a:r>
              <a:rPr lang="en-US" i="1" dirty="0"/>
              <a:t>Phys. Rev. E </a:t>
            </a:r>
            <a:r>
              <a:rPr lang="en-US" b="1" dirty="0"/>
              <a:t>101</a:t>
            </a:r>
            <a:r>
              <a:rPr lang="en-US" dirty="0"/>
              <a:t>, 032310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3F20F-6428-9586-CEA2-657C8351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7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CACD-155E-45F8-BA30-8DD108EF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4243D-55FF-4CD8-97B2-639827C0C30D}"/>
              </a:ext>
            </a:extLst>
          </p:cNvPr>
          <p:cNvSpPr txBox="1"/>
          <p:nvPr/>
        </p:nvSpPr>
        <p:spPr>
          <a:xfrm>
            <a:off x="7889051" y="5209145"/>
            <a:ext cx="297440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3-hyperedge (triangle)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610679-A575-4D49-BA2E-31BE57507BBE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008158" y="1353464"/>
            <a:ext cx="831357" cy="934946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747571-2E22-4707-A2EF-9539B66BF7FA}"/>
              </a:ext>
            </a:extLst>
          </p:cNvPr>
          <p:cNvSpPr txBox="1"/>
          <p:nvPr/>
        </p:nvSpPr>
        <p:spPr>
          <a:xfrm>
            <a:off x="8575300" y="891799"/>
            <a:ext cx="2528430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2-hyperedge (link)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4E09B2-D817-4F96-A433-C4561F5BB16C}"/>
                  </a:ext>
                </a:extLst>
              </p:cNvPr>
              <p:cNvSpPr txBox="1"/>
              <p:nvPr/>
            </p:nvSpPr>
            <p:spPr>
              <a:xfrm>
                <a:off x="841408" y="2874215"/>
                <a:ext cx="5541264" cy="1924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</a:rPr>
                  <a:t>The </a:t>
                </a:r>
                <a:r>
                  <a:rPr lang="en-US" sz="2400" b="1" dirty="0">
                    <a:solidFill>
                      <a:prstClr val="black"/>
                    </a:solidFill>
                  </a:rPr>
                  <a:t>hyperdegree</a:t>
                </a:r>
                <a:r>
                  <a:rPr lang="en-US" sz="2400" dirty="0">
                    <a:solidFill>
                      <a:prstClr val="black"/>
                    </a:solidFill>
                  </a:rPr>
                  <a:t> is defined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counts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-hyperedges to which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belongs.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4E09B2-D817-4F96-A433-C4561F5BB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08" y="2874215"/>
                <a:ext cx="5541264" cy="1924309"/>
              </a:xfrm>
              <a:prstGeom prst="rect">
                <a:avLst/>
              </a:prstGeom>
              <a:blipFill>
                <a:blip r:embed="rId3"/>
                <a:stretch>
                  <a:fillRect l="-1831" t="-2632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D2850E-AE52-49B0-A1E8-CA02BCF75BF6}"/>
              </a:ext>
            </a:extLst>
          </p:cNvPr>
          <p:cNvCxnSpPr>
            <a:cxnSpLocks/>
            <a:stCxn id="33" idx="2"/>
            <a:endCxn id="21" idx="1"/>
          </p:cNvCxnSpPr>
          <p:nvPr/>
        </p:nvCxnSpPr>
        <p:spPr>
          <a:xfrm>
            <a:off x="6779509" y="1810693"/>
            <a:ext cx="1003415" cy="1100125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F8B2DA3-634C-40CC-AE77-D100DA40A70D}"/>
              </a:ext>
            </a:extLst>
          </p:cNvPr>
          <p:cNvGrpSpPr/>
          <p:nvPr/>
        </p:nvGrpSpPr>
        <p:grpSpPr>
          <a:xfrm>
            <a:off x="7616034" y="1868922"/>
            <a:ext cx="3005129" cy="3110563"/>
            <a:chOff x="12540682" y="14582830"/>
            <a:chExt cx="3005129" cy="3110563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C34B7B30-EC2C-478E-8228-0A6055C950C9}"/>
                </a:ext>
              </a:extLst>
            </p:cNvPr>
            <p:cNvSpPr/>
            <p:nvPr/>
          </p:nvSpPr>
          <p:spPr>
            <a:xfrm rot="9101610">
              <a:off x="13801637" y="16611938"/>
              <a:ext cx="1744174" cy="469141"/>
            </a:xfrm>
            <a:prstGeom prst="triangle">
              <a:avLst>
                <a:gd name="adj" fmla="val 35610"/>
              </a:avLst>
            </a:prstGeom>
            <a:solidFill>
              <a:srgbClr val="4F81BD">
                <a:alpha val="52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EC3AB62B-DA09-4238-BECF-6D1FAA4B77B6}"/>
                </a:ext>
              </a:extLst>
            </p:cNvPr>
            <p:cNvSpPr/>
            <p:nvPr/>
          </p:nvSpPr>
          <p:spPr>
            <a:xfrm rot="13285324">
              <a:off x="13783957" y="15669310"/>
              <a:ext cx="1519302" cy="644647"/>
            </a:xfrm>
            <a:prstGeom prst="triangle">
              <a:avLst>
                <a:gd name="adj" fmla="val 55199"/>
              </a:avLst>
            </a:prstGeom>
            <a:solidFill>
              <a:srgbClr val="4F81BD">
                <a:alpha val="52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8C45EC4-7896-4CC9-9646-3518D439CBC0}"/>
                </a:ext>
              </a:extLst>
            </p:cNvPr>
            <p:cNvSpPr/>
            <p:nvPr/>
          </p:nvSpPr>
          <p:spPr>
            <a:xfrm rot="19976415">
              <a:off x="12763265" y="15508178"/>
              <a:ext cx="1294172" cy="1037059"/>
            </a:xfrm>
            <a:prstGeom prst="triangle">
              <a:avLst>
                <a:gd name="adj" fmla="val 20014"/>
              </a:avLst>
            </a:prstGeom>
            <a:solidFill>
              <a:srgbClr val="4F81BD">
                <a:alpha val="52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00B6E5-87D6-4828-B527-C97AE1889A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53339" y="14770473"/>
              <a:ext cx="558935" cy="525282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962EE3-70B1-40E7-B660-F0FBB23BB3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23066" y="16761215"/>
              <a:ext cx="367605" cy="778554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873092-71EE-479F-B04F-044ABF155B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236880" y="16177463"/>
              <a:ext cx="1046512" cy="57043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CC163CF-76D3-45AF-89ED-C23C7526FE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238763" y="16165476"/>
              <a:ext cx="754315" cy="764465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DCE7FF7-EE83-4E1E-B77B-145F77470D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13699" y="15753692"/>
              <a:ext cx="1457945" cy="44442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0FF059-329D-4843-8A62-EEBDC0775229}"/>
                </a:ext>
              </a:extLst>
            </p:cNvPr>
            <p:cNvCxnSpPr>
              <a:cxnSpLocks/>
            </p:cNvCxnSpPr>
            <p:nvPr/>
          </p:nvCxnSpPr>
          <p:spPr>
            <a:xfrm>
              <a:off x="14194637" y="15276482"/>
              <a:ext cx="76204" cy="90098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06244D-61BE-4464-9F0F-60EF28A934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078881" y="16771908"/>
              <a:ext cx="737609" cy="293476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78A583-EF4E-4B8C-8A4A-29DB2AC29747}"/>
                </a:ext>
              </a:extLst>
            </p:cNvPr>
            <p:cNvCxnSpPr>
              <a:cxnSpLocks/>
            </p:cNvCxnSpPr>
            <p:nvPr/>
          </p:nvCxnSpPr>
          <p:spPr>
            <a:xfrm>
              <a:off x="12843416" y="15753691"/>
              <a:ext cx="236084" cy="1018217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C0AF5B-BE3A-4784-86ED-D26674543A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79502" y="16198113"/>
              <a:ext cx="1157377" cy="573794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E55A5D2-510B-479E-BD8C-840527FF5177}"/>
                </a:ext>
              </a:extLst>
            </p:cNvPr>
            <p:cNvSpPr/>
            <p:nvPr/>
          </p:nvSpPr>
          <p:spPr>
            <a:xfrm>
              <a:off x="12654153" y="15571307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DCA7457-4CD8-4D82-B600-7A5C6DD7392C}"/>
                </a:ext>
              </a:extLst>
            </p:cNvPr>
            <p:cNvSpPr/>
            <p:nvPr/>
          </p:nvSpPr>
          <p:spPr>
            <a:xfrm>
              <a:off x="14075071" y="15992527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C0A40AE-30F7-42EB-A87E-D7A4ACC0353D}"/>
                </a:ext>
              </a:extLst>
            </p:cNvPr>
            <p:cNvSpPr/>
            <p:nvPr/>
          </p:nvSpPr>
          <p:spPr>
            <a:xfrm>
              <a:off x="12897117" y="16578831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5347AA-63C5-4D63-BF9C-C616B8EA0C34}"/>
                </a:ext>
              </a:extLst>
            </p:cNvPr>
            <p:cNvSpPr/>
            <p:nvPr/>
          </p:nvSpPr>
          <p:spPr>
            <a:xfrm>
              <a:off x="14020733" y="15077069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31C25B6-8F64-4AC6-B374-6700A03A67C5}"/>
                </a:ext>
              </a:extLst>
            </p:cNvPr>
            <p:cNvSpPr/>
            <p:nvPr/>
          </p:nvSpPr>
          <p:spPr>
            <a:xfrm>
              <a:off x="13634106" y="16874854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38B0FE5-ADFB-43FA-B7E4-0B4EB8B569E4}"/>
                </a:ext>
              </a:extLst>
            </p:cNvPr>
            <p:cNvSpPr/>
            <p:nvPr/>
          </p:nvSpPr>
          <p:spPr>
            <a:xfrm>
              <a:off x="12540682" y="17328625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C2394A5-9BF1-4117-A048-1E3B6CDD0F75}"/>
                </a:ext>
              </a:extLst>
            </p:cNvPr>
            <p:cNvSpPr/>
            <p:nvPr/>
          </p:nvSpPr>
          <p:spPr>
            <a:xfrm>
              <a:off x="15124681" y="16058610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DC66DB7-C8FA-46E4-87E6-8571E81388BF}"/>
                </a:ext>
              </a:extLst>
            </p:cNvPr>
            <p:cNvSpPr/>
            <p:nvPr/>
          </p:nvSpPr>
          <p:spPr>
            <a:xfrm>
              <a:off x="14824444" y="16729100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7F88E63-5888-4D1B-B0AA-06594C318514}"/>
                </a:ext>
              </a:extLst>
            </p:cNvPr>
            <p:cNvSpPr/>
            <p:nvPr/>
          </p:nvSpPr>
          <p:spPr>
            <a:xfrm>
              <a:off x="13463898" y="14582830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B5041C-0496-46E3-977B-4D8D818D0E57}"/>
              </a:ext>
            </a:extLst>
          </p:cNvPr>
          <p:cNvCxnSpPr>
            <a:cxnSpLocks/>
            <a:stCxn id="3" idx="0"/>
            <a:endCxn id="9" idx="5"/>
          </p:cNvCxnSpPr>
          <p:nvPr/>
        </p:nvCxnSpPr>
        <p:spPr>
          <a:xfrm flipV="1">
            <a:off x="9376253" y="4279859"/>
            <a:ext cx="99407" cy="929286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19AC416-4E21-23A6-381C-C58022DF69C1}"/>
                  </a:ext>
                </a:extLst>
              </p:cNvPr>
              <p:cNvSpPr txBox="1"/>
              <p:nvPr/>
            </p:nvSpPr>
            <p:spPr>
              <a:xfrm>
                <a:off x="5776093" y="787721"/>
                <a:ext cx="2006831" cy="10229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19AC416-4E21-23A6-381C-C58022DF6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093" y="787721"/>
                <a:ext cx="2006831" cy="1022972"/>
              </a:xfrm>
              <a:prstGeom prst="rect">
                <a:avLst/>
              </a:prstGeom>
              <a:blipFill>
                <a:blip r:embed="rId4"/>
                <a:stretch>
                  <a:fillRect b="-119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7401143-5FB6-AB8D-80EC-D4B9CDBC8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E58A-94B3-2864-574A-EB15122C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Simplicial complexes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9C352-8CA3-D5FF-7101-A52DA2DD9390}"/>
              </a:ext>
            </a:extLst>
          </p:cNvPr>
          <p:cNvSpPr txBox="1"/>
          <p:nvPr/>
        </p:nvSpPr>
        <p:spPr>
          <a:xfrm>
            <a:off x="1028700" y="1690688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simplicial complex </a:t>
            </a:r>
            <a:r>
              <a:rPr lang="en-US" sz="2400" dirty="0"/>
              <a:t>is a hypergraph with the added constraint of </a:t>
            </a:r>
            <a:r>
              <a:rPr lang="en-US" sz="2400" b="1" dirty="0"/>
              <a:t>downward closure</a:t>
            </a:r>
            <a:r>
              <a:rPr lang="en-US" sz="2400" dirty="0"/>
              <a:t>: that</a:t>
            </a:r>
            <a:r>
              <a:rPr lang="en-US" sz="2400" b="1" dirty="0"/>
              <a:t> </a:t>
            </a:r>
            <a:r>
              <a:rPr lang="en-US" sz="2400" dirty="0"/>
              <a:t>if an interaction exists, every sub-interaction (</a:t>
            </a:r>
            <a:r>
              <a:rPr lang="en-US" sz="2400" b="1" dirty="0"/>
              <a:t>subface</a:t>
            </a:r>
            <a:r>
              <a:rPr lang="en-US" sz="2400" dirty="0"/>
              <a:t>) also exists.</a:t>
            </a:r>
          </a:p>
          <a:p>
            <a:endParaRPr lang="en-US" sz="2400" dirty="0"/>
          </a:p>
          <a:p>
            <a:r>
              <a:rPr lang="en-US" sz="2400" b="1" i="1" dirty="0"/>
              <a:t>Ex.</a:t>
            </a:r>
          </a:p>
          <a:p>
            <a:r>
              <a:rPr lang="en-US" sz="2400" dirty="0"/>
              <a:t>C ={{1, 2, 3}, {1, 2}, {1, 3}, {2, 3}, {1}, {2}, {3}} describes a simplicial complex</a:t>
            </a:r>
          </a:p>
          <a:p>
            <a:r>
              <a:rPr lang="en-US" sz="2400" dirty="0"/>
              <a:t>E ={{1, 2, 3}, {1, 2}, {1, 3}} does not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F6A473-E906-214C-951A-06EB5FE79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0" y="4263281"/>
            <a:ext cx="4572000" cy="18288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9895B-D3C7-8707-F892-A9AE41CF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24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F92C-D00F-8BC7-2E7E-1D0E82D9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hypergraphs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B43D4F-E59D-3CCA-3278-A66DCBF3D812}"/>
                  </a:ext>
                </a:extLst>
              </p:cNvPr>
              <p:cNvSpPr txBox="1"/>
              <p:nvPr/>
            </p:nvSpPr>
            <p:spPr>
              <a:xfrm>
                <a:off x="838200" y="1554054"/>
                <a:ext cx="100559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hypergraph with only size-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hyperedges is called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-uniform hypergraph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B43D4F-E59D-3CCA-3278-A66DCBF3D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54054"/>
                <a:ext cx="10055979" cy="461665"/>
              </a:xfrm>
              <a:prstGeom prst="rect">
                <a:avLst/>
              </a:prstGeom>
              <a:blipFill>
                <a:blip r:embed="rId2"/>
                <a:stretch>
                  <a:fillRect l="-10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739915B-C201-E526-6C47-F7D14F1E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2197100"/>
            <a:ext cx="32639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1B91B3-ED6B-FA2E-47AB-FB37BF0FD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40" y="2197100"/>
            <a:ext cx="3263900" cy="246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54F449-12D2-CCFC-0A1E-A4268A6D8EE9}"/>
                  </a:ext>
                </a:extLst>
              </p:cNvPr>
              <p:cNvSpPr txBox="1"/>
              <p:nvPr/>
            </p:nvSpPr>
            <p:spPr>
              <a:xfrm>
                <a:off x="151711" y="4936478"/>
                <a:ext cx="33331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: pairwise network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54F449-12D2-CCFC-0A1E-A4268A6D8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11" y="4936478"/>
                <a:ext cx="3333157" cy="461665"/>
              </a:xfrm>
              <a:prstGeom prst="rect">
                <a:avLst/>
              </a:prstGeom>
              <a:blipFill>
                <a:blip r:embed="rId5"/>
                <a:stretch>
                  <a:fillRect t="-7895" r="-228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33D7D6-07B1-C293-2755-78EE3A9D7F46}"/>
                  </a:ext>
                </a:extLst>
              </p:cNvPr>
              <p:cNvSpPr txBox="1"/>
              <p:nvPr/>
            </p:nvSpPr>
            <p:spPr>
              <a:xfrm>
                <a:off x="5552485" y="4936478"/>
                <a:ext cx="1087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33D7D6-07B1-C293-2755-78EE3A9D7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485" y="4936478"/>
                <a:ext cx="108702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372340E-B75D-905D-8965-7125A6408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1760" y="2197100"/>
            <a:ext cx="3263900" cy="246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A2EBE-84D0-E615-4CF2-7FA7DB7942AC}"/>
                  </a:ext>
                </a:extLst>
              </p:cNvPr>
              <p:cNvSpPr txBox="1"/>
              <p:nvPr/>
            </p:nvSpPr>
            <p:spPr>
              <a:xfrm>
                <a:off x="9830195" y="4936478"/>
                <a:ext cx="10870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A2EBE-84D0-E615-4CF2-7FA7DB794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195" y="4936478"/>
                <a:ext cx="108702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2544517-54B2-705B-7F4C-AD76E84AA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42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63ED-320A-3CB8-B0C6-8AC5E9135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Simplicial complexes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EFF82-239C-7A13-3143-42746AD50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334" y="1408136"/>
            <a:ext cx="7219666" cy="5449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E2D078-8F1E-525E-083A-66AF695476F2}"/>
                  </a:ext>
                </a:extLst>
              </p:cNvPr>
              <p:cNvSpPr txBox="1"/>
              <p:nvPr/>
            </p:nvSpPr>
            <p:spPr>
              <a:xfrm>
                <a:off x="445827" y="2087368"/>
                <a:ext cx="565017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Every interaction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implies every sub-interaction. This is known as “downward closure”.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E2D078-8F1E-525E-083A-66AF69547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27" y="2087368"/>
                <a:ext cx="5650173" cy="1200329"/>
              </a:xfrm>
              <a:prstGeom prst="rect">
                <a:avLst/>
              </a:prstGeom>
              <a:blipFill>
                <a:blip r:embed="rId3"/>
                <a:stretch>
                  <a:fillRect l="-1794" t="-315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3B34F9-3766-ED9B-3514-20BE9369A333}"/>
                  </a:ext>
                </a:extLst>
              </p:cNvPr>
              <p:cNvSpPr txBox="1"/>
              <p:nvPr/>
            </p:nvSpPr>
            <p:spPr>
              <a:xfrm>
                <a:off x="445827" y="3730543"/>
                <a:ext cx="510652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Ex. </a:t>
                </a:r>
                <a:r>
                  <a:rPr lang="en-US" sz="2400" dirty="0"/>
                  <a:t>The interaction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{1, 2, 3}</m:t>
                    </m:r>
                  </m:oMath>
                </a14:m>
                <a:r>
                  <a:rPr lang="en-US" sz="2400" dirty="0"/>
                  <a:t> implies that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{1, 2}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2, 3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{1}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{2}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exist.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3B34F9-3766-ED9B-3514-20BE9369A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27" y="3730543"/>
                <a:ext cx="5106526" cy="1200329"/>
              </a:xfrm>
              <a:prstGeom prst="rect">
                <a:avLst/>
              </a:prstGeom>
              <a:blipFill>
                <a:blip r:embed="rId4"/>
                <a:stretch>
                  <a:fillRect l="-1985" t="-3125" r="-744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C1EDF-CFC0-E330-7728-3C8AADE1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3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14870</TotalTime>
  <Words>3007</Words>
  <Application>Microsoft Macintosh PowerPoint</Application>
  <PresentationFormat>Widescreen</PresentationFormat>
  <Paragraphs>393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-apple-system</vt:lpstr>
      <vt:lpstr>Arial</vt:lpstr>
      <vt:lpstr>Calibri</vt:lpstr>
      <vt:lpstr>Calibri Light</vt:lpstr>
      <vt:lpstr>Cambria Math</vt:lpstr>
      <vt:lpstr>Helvetica Neue</vt:lpstr>
      <vt:lpstr>Wingdings</vt:lpstr>
      <vt:lpstr>Office Theme</vt:lpstr>
      <vt:lpstr>PowerPoint Presentation</vt:lpstr>
      <vt:lpstr>PowerPoint Presentation</vt:lpstr>
      <vt:lpstr>A complex system is…</vt:lpstr>
      <vt:lpstr>Pairwise networks…</vt:lpstr>
      <vt:lpstr>Higher-order networks…</vt:lpstr>
      <vt:lpstr>Terminology</vt:lpstr>
      <vt:lpstr>Simplicial complexes</vt:lpstr>
      <vt:lpstr>Uniform hypergraphs</vt:lpstr>
      <vt:lpstr>Simplicial complexes</vt:lpstr>
      <vt:lpstr>Undirected hypergraphs</vt:lpstr>
      <vt:lpstr>Directed hypergraphs</vt:lpstr>
      <vt:lpstr>Bipartite network</vt:lpstr>
      <vt:lpstr>PowerPoint Presentation</vt:lpstr>
      <vt:lpstr>Intrinsically higher-order systems</vt:lpstr>
      <vt:lpstr>PowerPoint Presentation</vt:lpstr>
      <vt:lpstr>Nonlinear higher-order dynamics cannot be projected to pairwise network processes</vt:lpstr>
      <vt:lpstr>Nonlinear higher-order dynamics cannot be projected to pairwise network processes</vt:lpstr>
      <vt:lpstr>Examples of nonlinear higher-order dynamics</vt:lpstr>
      <vt:lpstr>Examples cont.</vt:lpstr>
      <vt:lpstr>Examples cont.</vt:lpstr>
      <vt:lpstr>PowerPoint Presentation</vt:lpstr>
      <vt:lpstr>Representations of hypergraphs</vt:lpstr>
      <vt:lpstr>Bipartite network</vt:lpstr>
      <vt:lpstr>Bipartite cont.</vt:lpstr>
      <vt:lpstr>Other</vt:lpstr>
      <vt:lpstr>Other cont.</vt:lpstr>
      <vt:lpstr>Lossy representations</vt:lpstr>
      <vt:lpstr>Lossy representations cont.</vt:lpstr>
      <vt:lpstr>Conversion between representations</vt:lpstr>
      <vt:lpstr>Considerations: application</vt:lpstr>
      <vt:lpstr>Higher-order networks pose computational difficulties</vt:lpstr>
      <vt:lpstr>Good news!</vt:lpstr>
      <vt:lpstr>Challenges for the future</vt:lpstr>
      <vt:lpstr>In higher-order networks…</vt:lpstr>
      <vt:lpstr>Consequently…</vt:lpstr>
      <vt:lpstr>Because edges have size…</vt:lpstr>
      <vt:lpstr>A toy example</vt:lpstr>
      <vt:lpstr>A case study</vt:lpstr>
      <vt:lpstr>PowerPoint Presentation</vt:lpstr>
      <vt:lpstr>PowerPoint Presentation</vt:lpstr>
      <vt:lpstr>Because edges overlap…</vt:lpstr>
      <vt:lpstr>Higher-order networks vary in the strength of their connection</vt:lpstr>
      <vt:lpstr>Because edges can include one another…</vt:lpstr>
      <vt:lpstr>Measures of simpliciality</vt:lpstr>
      <vt:lpstr>Current generative models</vt:lpstr>
      <vt:lpstr>The datasets</vt:lpstr>
      <vt:lpstr>How simplicial are higher-order networks?</vt:lpstr>
      <vt:lpstr>How well do generative models capture simpliciality?</vt:lpstr>
      <vt:lpstr>How well do generative models capture simpliciality?</vt:lpstr>
      <vt:lpstr>More realistic higher-order network models and measures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Landry</dc:creator>
  <cp:lastModifiedBy>nwlandry</cp:lastModifiedBy>
  <cp:revision>410</cp:revision>
  <dcterms:created xsi:type="dcterms:W3CDTF">2023-12-14T14:50:40Z</dcterms:created>
  <dcterms:modified xsi:type="dcterms:W3CDTF">2025-05-11T13:55:23Z</dcterms:modified>
</cp:coreProperties>
</file>